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9"/>
  </p:notesMasterIdLst>
  <p:sldIdLst>
    <p:sldId id="256" r:id="rId3"/>
    <p:sldId id="258" r:id="rId4"/>
    <p:sldId id="259" r:id="rId5"/>
    <p:sldId id="260" r:id="rId6"/>
    <p:sldId id="261" r:id="rId7"/>
    <p:sldId id="263" r:id="rId8"/>
    <p:sldId id="276" r:id="rId9"/>
    <p:sldId id="277" r:id="rId10"/>
    <p:sldId id="278" r:id="rId11"/>
    <p:sldId id="279" r:id="rId12"/>
    <p:sldId id="280" r:id="rId13"/>
    <p:sldId id="281" r:id="rId14"/>
    <p:sldId id="282" r:id="rId15"/>
    <p:sldId id="283" r:id="rId16"/>
    <p:sldId id="284" r:id="rId17"/>
    <p:sldId id="285" r:id="rId18"/>
  </p:sldIdLst>
  <p:sldSz cx="12192000" cy="6858000"/>
  <p:notesSz cx="6858000" cy="9144000"/>
  <p:embeddedFontLst>
    <p:embeddedFont>
      <p:font typeface="Georgia" panose="02040502050405020303" pitchFamily="18" charset="0"/>
      <p:regular r:id="rId20"/>
      <p:bold r:id="rId21"/>
      <p:italic r:id="rId22"/>
      <p:boldItalic r:id="rId23"/>
    </p:embeddedFont>
    <p:embeddedFont>
      <p:font typeface="Play"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QPmhzxdoNa9EvWnLC6QImpEpm8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6B9B9C-3DED-4D1A-98B5-09CF84DD945D}" v="1" dt="2025-04-14T07:47:01.305"/>
  </p1510:revLst>
</p1510:revInfo>
</file>

<file path=ppt/tableStyles.xml><?xml version="1.0" encoding="utf-8"?>
<a:tblStyleLst xmlns:a="http://schemas.openxmlformats.org/drawingml/2006/main" def="{698B8570-DD12-4A5B-AC46-290883BD7B1C}">
  <a:tblStyle styleId="{698B8570-DD12-4A5B-AC46-290883BD7B1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F0"/>
          </a:solidFill>
        </a:fill>
      </a:tcStyle>
    </a:wholeTbl>
    <a:band1H>
      <a:tcTxStyle/>
      <a:tcStyle>
        <a:tcBdr/>
        <a:fill>
          <a:solidFill>
            <a:srgbClr val="CBCFE0"/>
          </a:solidFill>
        </a:fill>
      </a:tcStyle>
    </a:band1H>
    <a:band2H>
      <a:tcTxStyle/>
      <a:tcStyle>
        <a:tcBdr/>
      </a:tcStyle>
    </a:band2H>
    <a:band1V>
      <a:tcTxStyle/>
      <a:tcStyle>
        <a:tcBdr/>
        <a:fill>
          <a:solidFill>
            <a:srgbClr val="CBCFE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54"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30" Type="http://customschemas.google.com/relationships/presentationmetadata" Target="meta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Maffei" userId="a119a52e-8f4f-40e6-be0f-4e5f9ee8d680" providerId="ADAL" clId="{F96B9B9C-3DED-4D1A-98B5-09CF84DD945D}"/>
    <pc:docChg chg="modSld">
      <pc:chgData name="Antonio Maffei" userId="a119a52e-8f4f-40e6-be0f-4e5f9ee8d680" providerId="ADAL" clId="{F96B9B9C-3DED-4D1A-98B5-09CF84DD945D}" dt="2025-04-14T07:47:04.432" v="1" actId="1076"/>
      <pc:docMkLst>
        <pc:docMk/>
      </pc:docMkLst>
      <pc:sldChg chg="addSp modSp mod">
        <pc:chgData name="Antonio Maffei" userId="a119a52e-8f4f-40e6-be0f-4e5f9ee8d680" providerId="ADAL" clId="{F96B9B9C-3DED-4D1A-98B5-09CF84DD945D}" dt="2025-04-14T07:47:04.432" v="1" actId="1076"/>
        <pc:sldMkLst>
          <pc:docMk/>
          <pc:sldMk cId="0" sldId="256"/>
        </pc:sldMkLst>
        <pc:spChg chg="add mod">
          <ac:chgData name="Antonio Maffei" userId="a119a52e-8f4f-40e6-be0f-4e5f9ee8d680" providerId="ADAL" clId="{F96B9B9C-3DED-4D1A-98B5-09CF84DD945D}" dt="2025-04-14T07:47:04.432" v="1" actId="1076"/>
          <ac:spMkLst>
            <pc:docMk/>
            <pc:sldMk cId="0" sldId="256"/>
            <ac:spMk id="2" creationId="{0E589F7D-1D3E-3735-9F3C-8A49271630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170253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594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67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2619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02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552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532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253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69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35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022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1949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059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98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8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55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956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bild">
  <p:cSld name="Titelbild">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2">
            <a:alphaModFix/>
          </a:blip>
          <a:srcRect l="27231" t="40906" r="20987" b="17529"/>
          <a:stretch/>
        </p:blipFill>
        <p:spPr>
          <a:xfrm>
            <a:off x="334433" y="3390212"/>
            <a:ext cx="11523135" cy="3235281"/>
          </a:xfrm>
          <a:prstGeom prst="rect">
            <a:avLst/>
          </a:prstGeom>
          <a:noFill/>
          <a:ln>
            <a:noFill/>
          </a:ln>
        </p:spPr>
      </p:pic>
      <p:sp>
        <p:nvSpPr>
          <p:cNvPr id="13" name="Google Shape;13;p22"/>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2"/>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000"/>
              </a:spcBef>
              <a:spcAft>
                <a:spcPts val="0"/>
              </a:spcAft>
              <a:buClr>
                <a:schemeClr val="dk1"/>
              </a:buClr>
              <a:buSzPts val="2667"/>
              <a:buNone/>
              <a:defRPr sz="2667">
                <a:solidFill>
                  <a:schemeClr val="dk1"/>
                </a:solidFill>
              </a:defRPr>
            </a:lvl1pPr>
            <a:lvl2pPr lvl="1" algn="ctr">
              <a:lnSpc>
                <a:spcPct val="90000"/>
              </a:lnSpc>
              <a:spcBef>
                <a:spcPts val="500"/>
              </a:spcBef>
              <a:spcAft>
                <a:spcPts val="0"/>
              </a:spcAft>
              <a:buClr>
                <a:schemeClr val="dk1"/>
              </a:buClr>
              <a:buSzPts val="2667"/>
              <a:buNone/>
              <a:defRPr sz="2667"/>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133"/>
              <a:buNone/>
              <a:defRPr sz="2133"/>
            </a:lvl4pPr>
            <a:lvl5pPr lvl="4" algn="ctr">
              <a:lnSpc>
                <a:spcPct val="90000"/>
              </a:lnSpc>
              <a:spcBef>
                <a:spcPts val="500"/>
              </a:spcBef>
              <a:spcAft>
                <a:spcPts val="0"/>
              </a:spcAft>
              <a:buClr>
                <a:schemeClr val="dk1"/>
              </a:buClr>
              <a:buSzPts val="2133"/>
              <a:buNone/>
              <a:defRPr sz="2133"/>
            </a:lvl5pPr>
            <a:lvl6pPr lvl="5" algn="ctr">
              <a:lnSpc>
                <a:spcPct val="90000"/>
              </a:lnSpc>
              <a:spcBef>
                <a:spcPts val="500"/>
              </a:spcBef>
              <a:spcAft>
                <a:spcPts val="0"/>
              </a:spcAft>
              <a:buClr>
                <a:schemeClr val="dk1"/>
              </a:buClr>
              <a:buSzPts val="2133"/>
              <a:buNone/>
              <a:defRPr sz="2133"/>
            </a:lvl6pPr>
            <a:lvl7pPr lvl="6" algn="ctr">
              <a:lnSpc>
                <a:spcPct val="90000"/>
              </a:lnSpc>
              <a:spcBef>
                <a:spcPts val="500"/>
              </a:spcBef>
              <a:spcAft>
                <a:spcPts val="0"/>
              </a:spcAft>
              <a:buClr>
                <a:schemeClr val="dk1"/>
              </a:buClr>
              <a:buSzPts val="2133"/>
              <a:buNone/>
              <a:defRPr sz="2133"/>
            </a:lvl7pPr>
            <a:lvl8pPr lvl="7" algn="ctr">
              <a:lnSpc>
                <a:spcPct val="90000"/>
              </a:lnSpc>
              <a:spcBef>
                <a:spcPts val="500"/>
              </a:spcBef>
              <a:spcAft>
                <a:spcPts val="0"/>
              </a:spcAft>
              <a:buClr>
                <a:schemeClr val="dk1"/>
              </a:buClr>
              <a:buSzPts val="2133"/>
              <a:buNone/>
              <a:defRPr sz="2133"/>
            </a:lvl8pPr>
            <a:lvl9pPr lvl="8" algn="ctr">
              <a:lnSpc>
                <a:spcPct val="90000"/>
              </a:lnSpc>
              <a:spcBef>
                <a:spcPts val="500"/>
              </a:spcBef>
              <a:spcAft>
                <a:spcPts val="0"/>
              </a:spcAft>
              <a:buClr>
                <a:schemeClr val="dk1"/>
              </a:buClr>
              <a:buSzPts val="2133"/>
              <a:buNone/>
              <a:defRPr sz="2133"/>
            </a:lvl9pPr>
          </a:lstStyle>
          <a:p>
            <a:endParaRPr/>
          </a:p>
        </p:txBody>
      </p:sp>
      <p:grpSp>
        <p:nvGrpSpPr>
          <p:cNvPr id="15" name="Google Shape;15;p22"/>
          <p:cNvGrpSpPr/>
          <p:nvPr/>
        </p:nvGrpSpPr>
        <p:grpSpPr>
          <a:xfrm>
            <a:off x="0" y="0"/>
            <a:ext cx="1563707" cy="1574800"/>
            <a:chOff x="0" y="0"/>
            <a:chExt cx="1118774" cy="1126711"/>
          </a:xfrm>
        </p:grpSpPr>
        <p:pic>
          <p:nvPicPr>
            <p:cNvPr id="16" name="Google Shape;16;p22"/>
            <p:cNvPicPr preferRelativeResize="0"/>
            <p:nvPr/>
          </p:nvPicPr>
          <p:blipFill rotWithShape="1">
            <a:blip r:embed="rId3">
              <a:alphaModFix/>
            </a:blip>
            <a:srcRect/>
            <a:stretch/>
          </p:blipFill>
          <p:spPr>
            <a:xfrm>
              <a:off x="238674" y="237964"/>
              <a:ext cx="641393" cy="649783"/>
            </a:xfrm>
            <a:prstGeom prst="rect">
              <a:avLst/>
            </a:prstGeom>
            <a:noFill/>
            <a:ln>
              <a:noFill/>
            </a:ln>
          </p:spPr>
        </p:pic>
        <p:grpSp>
          <p:nvGrpSpPr>
            <p:cNvPr id="17" name="Google Shape;17;p22"/>
            <p:cNvGrpSpPr/>
            <p:nvPr/>
          </p:nvGrpSpPr>
          <p:grpSpPr>
            <a:xfrm>
              <a:off x="440017" y="0"/>
              <a:ext cx="238707" cy="238781"/>
              <a:chOff x="2212991" y="4839051"/>
              <a:chExt cx="754419" cy="754653"/>
            </a:xfrm>
          </p:grpSpPr>
          <p:sp>
            <p:nvSpPr>
              <p:cNvPr id="18" name="Google Shape;1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9" name="Google Shape;1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0" name="Google Shape;2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1" name="Google Shape;2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2" name="Google Shape;2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3" name="Google Shape;2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4" name="Google Shape;2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5" name="Google Shape;2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6" name="Google Shape;2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27" name="Google Shape;27;p22"/>
            <p:cNvGrpSpPr/>
            <p:nvPr/>
          </p:nvGrpSpPr>
          <p:grpSpPr>
            <a:xfrm>
              <a:off x="440017" y="887930"/>
              <a:ext cx="238707" cy="238781"/>
              <a:chOff x="2212991" y="4839051"/>
              <a:chExt cx="754419" cy="754653"/>
            </a:xfrm>
          </p:grpSpPr>
          <p:sp>
            <p:nvSpPr>
              <p:cNvPr id="28" name="Google Shape;2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9" name="Google Shape;2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0" name="Google Shape;3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1" name="Google Shape;3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2" name="Google Shape;3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3" name="Google Shape;3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4" name="Google Shape;3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5" name="Google Shape;3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6" name="Google Shape;3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37" name="Google Shape;37;p22"/>
            <p:cNvGrpSpPr/>
            <p:nvPr/>
          </p:nvGrpSpPr>
          <p:grpSpPr>
            <a:xfrm>
              <a:off x="0" y="443465"/>
              <a:ext cx="238707" cy="238781"/>
              <a:chOff x="2212991" y="4839051"/>
              <a:chExt cx="754419" cy="754653"/>
            </a:xfrm>
          </p:grpSpPr>
          <p:sp>
            <p:nvSpPr>
              <p:cNvPr id="38" name="Google Shape;3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9" name="Google Shape;3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0" name="Google Shape;4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1" name="Google Shape;4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2" name="Google Shape;4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3" name="Google Shape;4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4" name="Google Shape;4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5" name="Google Shape;4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6" name="Google Shape;4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47" name="Google Shape;47;p22"/>
            <p:cNvGrpSpPr/>
            <p:nvPr/>
          </p:nvGrpSpPr>
          <p:grpSpPr>
            <a:xfrm>
              <a:off x="880067" y="443465"/>
              <a:ext cx="238707" cy="238781"/>
              <a:chOff x="2212991" y="4839051"/>
              <a:chExt cx="754419" cy="754653"/>
            </a:xfrm>
          </p:grpSpPr>
          <p:sp>
            <p:nvSpPr>
              <p:cNvPr id="48" name="Google Shape;4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9" name="Google Shape;4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0" name="Google Shape;5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1" name="Google Shape;5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2" name="Google Shape;5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3" name="Google Shape;5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4" name="Google Shape;5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5" name="Google Shape;5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6" name="Google Shape;5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cxnSp>
        <p:nvCxnSpPr>
          <p:cNvPr id="57" name="Google Shape;57;p22"/>
          <p:cNvCxnSpPr/>
          <p:nvPr/>
        </p:nvCxnSpPr>
        <p:spPr>
          <a:xfrm>
            <a:off x="330222" y="6522329"/>
            <a:ext cx="11527345"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a:spLocks noGrp="1"/>
          </p:cNvSpPr>
          <p:nvPr>
            <p:ph type="pic" idx="2"/>
          </p:nvPr>
        </p:nvSpPr>
        <p:spPr>
          <a:xfrm>
            <a:off x="5183188" y="987425"/>
            <a:ext cx="6172200" cy="4873625"/>
          </a:xfrm>
          <a:prstGeom prst="rect">
            <a:avLst/>
          </a:prstGeom>
          <a:noFill/>
          <a:ln>
            <a:noFill/>
          </a:ln>
        </p:spPr>
      </p:sp>
      <p:sp>
        <p:nvSpPr>
          <p:cNvPr id="111" name="Google Shape;111;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2" name="Google Shape;1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78" name="Google Shape;178;p2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80" name="Google Shape;180;p24"/>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lvl1pPr marL="457200" lvl="0" indent="-364045" algn="l">
              <a:lnSpc>
                <a:spcPct val="90000"/>
              </a:lnSpc>
              <a:spcBef>
                <a:spcPts val="1333"/>
              </a:spcBef>
              <a:spcAft>
                <a:spcPts val="0"/>
              </a:spcAft>
              <a:buSzPts val="2133"/>
              <a:buChar char="•"/>
              <a:defRPr sz="2133"/>
            </a:lvl1pPr>
            <a:lvl2pPr marL="914400" lvl="1" indent="-347154" algn="l">
              <a:lnSpc>
                <a:spcPct val="90000"/>
              </a:lnSpc>
              <a:spcBef>
                <a:spcPts val="800"/>
              </a:spcBef>
              <a:spcAft>
                <a:spcPts val="0"/>
              </a:spcAft>
              <a:buClr>
                <a:schemeClr val="dk1"/>
              </a:buClr>
              <a:buSzPts val="1867"/>
              <a:buChar char="–"/>
              <a:defRPr sz="1867"/>
            </a:lvl2pPr>
            <a:lvl3pPr marL="1371600" lvl="2" indent="-330200" algn="l">
              <a:lnSpc>
                <a:spcPct val="90000"/>
              </a:lnSpc>
              <a:spcBef>
                <a:spcPts val="800"/>
              </a:spcBef>
              <a:spcAft>
                <a:spcPts val="0"/>
              </a:spcAft>
              <a:buClr>
                <a:schemeClr val="dk1"/>
              </a:buClr>
              <a:buSzPts val="1600"/>
              <a:buChar char="&gt;"/>
              <a:defRPr sz="1600"/>
            </a:lvl3pPr>
            <a:lvl4pPr marL="1828800" lvl="3" indent="-330200" algn="l">
              <a:lnSpc>
                <a:spcPct val="90000"/>
              </a:lnSpc>
              <a:spcBef>
                <a:spcPts val="800"/>
              </a:spcBef>
              <a:spcAft>
                <a:spcPts val="0"/>
              </a:spcAft>
              <a:buClr>
                <a:schemeClr val="dk1"/>
              </a:buClr>
              <a:buSzPts val="1600"/>
              <a:buChar char="•"/>
              <a:defRPr sz="1600"/>
            </a:lvl4pPr>
            <a:lvl5pPr marL="2286000" lvl="4" indent="-330200" algn="l">
              <a:lnSpc>
                <a:spcPct val="90000"/>
              </a:lnSpc>
              <a:spcBef>
                <a:spcPts val="80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elbild">
  <p:cSld name="Titelbild">
    <p:spTree>
      <p:nvGrpSpPr>
        <p:cNvPr id="1" name="Shape 185"/>
        <p:cNvGrpSpPr/>
        <p:nvPr/>
      </p:nvGrpSpPr>
      <p:grpSpPr>
        <a:xfrm>
          <a:off x="0" y="0"/>
          <a:ext cx="0" cy="0"/>
          <a:chOff x="0" y="0"/>
          <a:chExt cx="0" cy="0"/>
        </a:xfrm>
      </p:grpSpPr>
      <p:pic>
        <p:nvPicPr>
          <p:cNvPr id="186" name="Google Shape;186;p37"/>
          <p:cNvPicPr preferRelativeResize="0"/>
          <p:nvPr/>
        </p:nvPicPr>
        <p:blipFill rotWithShape="1">
          <a:blip r:embed="rId2">
            <a:alphaModFix/>
          </a:blip>
          <a:srcRect l="27231" t="40906" r="20987" b="17529"/>
          <a:stretch/>
        </p:blipFill>
        <p:spPr>
          <a:xfrm>
            <a:off x="334433" y="3390212"/>
            <a:ext cx="11523135" cy="3235281"/>
          </a:xfrm>
          <a:prstGeom prst="rect">
            <a:avLst/>
          </a:prstGeom>
          <a:noFill/>
          <a:ln>
            <a:noFill/>
          </a:ln>
        </p:spPr>
      </p:pic>
      <p:sp>
        <p:nvSpPr>
          <p:cNvPr id="187" name="Google Shape;187;p37"/>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SzPts val="1400"/>
              <a:buNone/>
              <a:defRPr sz="4800"/>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88" name="Google Shape;188;p37"/>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333"/>
              </a:spcBef>
              <a:spcAft>
                <a:spcPts val="0"/>
              </a:spcAft>
              <a:buSzPts val="2667"/>
              <a:buNone/>
              <a:defRPr sz="2667">
                <a:solidFill>
                  <a:schemeClr val="dk1"/>
                </a:solidFill>
              </a:defRPr>
            </a:lvl1pPr>
            <a:lvl2pPr lvl="1" algn="ctr">
              <a:lnSpc>
                <a:spcPct val="90000"/>
              </a:lnSpc>
              <a:spcBef>
                <a:spcPts val="800"/>
              </a:spcBef>
              <a:spcAft>
                <a:spcPts val="0"/>
              </a:spcAft>
              <a:buClr>
                <a:schemeClr val="dk1"/>
              </a:buClr>
              <a:buSzPts val="2667"/>
              <a:buNone/>
              <a:defRPr sz="2667"/>
            </a:lvl2pPr>
            <a:lvl3pPr lvl="2" algn="ctr">
              <a:lnSpc>
                <a:spcPct val="90000"/>
              </a:lnSpc>
              <a:spcBef>
                <a:spcPts val="800"/>
              </a:spcBef>
              <a:spcAft>
                <a:spcPts val="0"/>
              </a:spcAft>
              <a:buClr>
                <a:schemeClr val="dk1"/>
              </a:buClr>
              <a:buSzPts val="2400"/>
              <a:buNone/>
              <a:defRPr sz="2400"/>
            </a:lvl3pPr>
            <a:lvl4pPr lvl="3" algn="ctr">
              <a:lnSpc>
                <a:spcPct val="90000"/>
              </a:lnSpc>
              <a:spcBef>
                <a:spcPts val="800"/>
              </a:spcBef>
              <a:spcAft>
                <a:spcPts val="0"/>
              </a:spcAft>
              <a:buClr>
                <a:schemeClr val="dk1"/>
              </a:buClr>
              <a:buSzPts val="2133"/>
              <a:buNone/>
              <a:defRPr sz="2133"/>
            </a:lvl4pPr>
            <a:lvl5pPr lvl="4" algn="ctr">
              <a:lnSpc>
                <a:spcPct val="90000"/>
              </a:lnSpc>
              <a:spcBef>
                <a:spcPts val="800"/>
              </a:spcBef>
              <a:spcAft>
                <a:spcPts val="0"/>
              </a:spcAft>
              <a:buClr>
                <a:schemeClr val="dk1"/>
              </a:buClr>
              <a:buSzPts val="2133"/>
              <a:buNone/>
              <a:defRPr sz="2133"/>
            </a:lvl5pPr>
            <a:lvl6pPr lvl="5" algn="ctr">
              <a:spcBef>
                <a:spcPts val="427"/>
              </a:spcBef>
              <a:spcAft>
                <a:spcPts val="0"/>
              </a:spcAft>
              <a:buClr>
                <a:schemeClr val="dk1"/>
              </a:buClr>
              <a:buSzPts val="2133"/>
              <a:buNone/>
              <a:defRPr sz="2133"/>
            </a:lvl6pPr>
            <a:lvl7pPr lvl="6" algn="ctr">
              <a:spcBef>
                <a:spcPts val="427"/>
              </a:spcBef>
              <a:spcAft>
                <a:spcPts val="0"/>
              </a:spcAft>
              <a:buClr>
                <a:schemeClr val="dk1"/>
              </a:buClr>
              <a:buSzPts val="2133"/>
              <a:buNone/>
              <a:defRPr sz="2133"/>
            </a:lvl7pPr>
            <a:lvl8pPr lvl="7" algn="ctr">
              <a:spcBef>
                <a:spcPts val="427"/>
              </a:spcBef>
              <a:spcAft>
                <a:spcPts val="0"/>
              </a:spcAft>
              <a:buClr>
                <a:schemeClr val="dk1"/>
              </a:buClr>
              <a:buSzPts val="2133"/>
              <a:buNone/>
              <a:defRPr sz="2133"/>
            </a:lvl8pPr>
            <a:lvl9pPr lvl="8" algn="ctr">
              <a:spcBef>
                <a:spcPts val="427"/>
              </a:spcBef>
              <a:spcAft>
                <a:spcPts val="0"/>
              </a:spcAft>
              <a:buClr>
                <a:schemeClr val="dk1"/>
              </a:buClr>
              <a:buSzPts val="2133"/>
              <a:buNone/>
              <a:defRPr sz="2133"/>
            </a:lvl9pPr>
          </a:lstStyle>
          <a:p>
            <a:endParaRPr/>
          </a:p>
        </p:txBody>
      </p:sp>
      <p:grpSp>
        <p:nvGrpSpPr>
          <p:cNvPr id="189" name="Google Shape;189;p37"/>
          <p:cNvGrpSpPr/>
          <p:nvPr/>
        </p:nvGrpSpPr>
        <p:grpSpPr>
          <a:xfrm>
            <a:off x="0" y="0"/>
            <a:ext cx="1563707" cy="1574800"/>
            <a:chOff x="0" y="0"/>
            <a:chExt cx="1118774" cy="1126711"/>
          </a:xfrm>
        </p:grpSpPr>
        <p:pic>
          <p:nvPicPr>
            <p:cNvPr id="190" name="Google Shape;190;p37"/>
            <p:cNvPicPr preferRelativeResize="0"/>
            <p:nvPr/>
          </p:nvPicPr>
          <p:blipFill rotWithShape="1">
            <a:blip r:embed="rId3">
              <a:alphaModFix/>
            </a:blip>
            <a:srcRect/>
            <a:stretch/>
          </p:blipFill>
          <p:spPr>
            <a:xfrm>
              <a:off x="238674" y="237964"/>
              <a:ext cx="641393" cy="649783"/>
            </a:xfrm>
            <a:prstGeom prst="rect">
              <a:avLst/>
            </a:prstGeom>
            <a:noFill/>
            <a:ln>
              <a:noFill/>
            </a:ln>
          </p:spPr>
        </p:pic>
        <p:grpSp>
          <p:nvGrpSpPr>
            <p:cNvPr id="191" name="Google Shape;191;p37"/>
            <p:cNvGrpSpPr/>
            <p:nvPr/>
          </p:nvGrpSpPr>
          <p:grpSpPr>
            <a:xfrm>
              <a:off x="440017" y="0"/>
              <a:ext cx="238707" cy="238781"/>
              <a:chOff x="2212991" y="4839051"/>
              <a:chExt cx="754419" cy="754653"/>
            </a:xfrm>
          </p:grpSpPr>
          <p:sp>
            <p:nvSpPr>
              <p:cNvPr id="192" name="Google Shape;19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3" name="Google Shape;19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4" name="Google Shape;19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5" name="Google Shape;19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6" name="Google Shape;19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7" name="Google Shape;19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8" name="Google Shape;19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9" name="Google Shape;19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0" name="Google Shape;20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01" name="Google Shape;201;p37"/>
            <p:cNvGrpSpPr/>
            <p:nvPr/>
          </p:nvGrpSpPr>
          <p:grpSpPr>
            <a:xfrm>
              <a:off x="440017" y="887930"/>
              <a:ext cx="238707" cy="238781"/>
              <a:chOff x="2212991" y="4839051"/>
              <a:chExt cx="754419" cy="754653"/>
            </a:xfrm>
          </p:grpSpPr>
          <p:sp>
            <p:nvSpPr>
              <p:cNvPr id="202" name="Google Shape;20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3" name="Google Shape;20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4" name="Google Shape;20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5" name="Google Shape;20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6" name="Google Shape;20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7" name="Google Shape;20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8" name="Google Shape;20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9" name="Google Shape;20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0" name="Google Shape;21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11" name="Google Shape;211;p37"/>
            <p:cNvGrpSpPr/>
            <p:nvPr/>
          </p:nvGrpSpPr>
          <p:grpSpPr>
            <a:xfrm>
              <a:off x="0" y="443465"/>
              <a:ext cx="238707" cy="238781"/>
              <a:chOff x="2212991" y="4839051"/>
              <a:chExt cx="754419" cy="754653"/>
            </a:xfrm>
          </p:grpSpPr>
          <p:sp>
            <p:nvSpPr>
              <p:cNvPr id="212" name="Google Shape;21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3" name="Google Shape;21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4" name="Google Shape;21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5" name="Google Shape;21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6" name="Google Shape;21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7" name="Google Shape;21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8" name="Google Shape;21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9" name="Google Shape;21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0" name="Google Shape;22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21" name="Google Shape;221;p37"/>
            <p:cNvGrpSpPr/>
            <p:nvPr/>
          </p:nvGrpSpPr>
          <p:grpSpPr>
            <a:xfrm>
              <a:off x="880067" y="443465"/>
              <a:ext cx="238707" cy="238781"/>
              <a:chOff x="2212991" y="4839051"/>
              <a:chExt cx="754419" cy="754653"/>
            </a:xfrm>
          </p:grpSpPr>
          <p:sp>
            <p:nvSpPr>
              <p:cNvPr id="222" name="Google Shape;22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3" name="Google Shape;22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4" name="Google Shape;22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5" name="Google Shape;22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6" name="Google Shape;22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7" name="Google Shape;22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8" name="Google Shape;22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9" name="Google Shape;22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30" name="Google Shape;23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cxnSp>
        <p:nvCxnSpPr>
          <p:cNvPr id="231" name="Google Shape;231;p37"/>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_eng">
  <p:cSld name="Title slide_eng">
    <p:spTree>
      <p:nvGrpSpPr>
        <p:cNvPr id="1" name="Shape 232"/>
        <p:cNvGrpSpPr/>
        <p:nvPr/>
      </p:nvGrpSpPr>
      <p:grpSpPr>
        <a:xfrm>
          <a:off x="0" y="0"/>
          <a:ext cx="0" cy="0"/>
          <a:chOff x="0" y="0"/>
          <a:chExt cx="0" cy="0"/>
        </a:xfrm>
      </p:grpSpPr>
      <p:cxnSp>
        <p:nvCxnSpPr>
          <p:cNvPr id="233" name="Google Shape;233;p38"/>
          <p:cNvCxnSpPr/>
          <p:nvPr/>
        </p:nvCxnSpPr>
        <p:spPr>
          <a:xfrm>
            <a:off x="-1835151" y="5596467"/>
            <a:ext cx="0" cy="0"/>
          </a:xfrm>
          <a:prstGeom prst="straightConnector1">
            <a:avLst/>
          </a:prstGeom>
          <a:noFill/>
          <a:ln w="9525" cap="flat" cmpd="sng">
            <a:solidFill>
              <a:schemeClr val="lt1"/>
            </a:solidFill>
            <a:prstDash val="solid"/>
            <a:miter lim="800000"/>
            <a:headEnd type="none" w="med" len="med"/>
            <a:tailEnd type="none" w="med" len="med"/>
          </a:ln>
        </p:spPr>
      </p:cxnSp>
      <p:sp>
        <p:nvSpPr>
          <p:cNvPr id="234" name="Google Shape;234;p38"/>
          <p:cNvSpPr/>
          <p:nvPr/>
        </p:nvSpPr>
        <p:spPr>
          <a:xfrm>
            <a:off x="-4777317" y="4066117"/>
            <a:ext cx="19344217" cy="2326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235" name="Google Shape;235;p38"/>
          <p:cNvPicPr preferRelativeResize="0"/>
          <p:nvPr/>
        </p:nvPicPr>
        <p:blipFill rotWithShape="1">
          <a:blip r:embed="rId2">
            <a:alphaModFix/>
          </a:blip>
          <a:srcRect/>
          <a:stretch/>
        </p:blipFill>
        <p:spPr>
          <a:xfrm>
            <a:off x="9904069" y="445041"/>
            <a:ext cx="1841500" cy="294217"/>
          </a:xfrm>
          <a:prstGeom prst="rect">
            <a:avLst/>
          </a:prstGeom>
          <a:noFill/>
          <a:ln>
            <a:noFill/>
          </a:ln>
        </p:spPr>
      </p:pic>
      <p:pic>
        <p:nvPicPr>
          <p:cNvPr id="236" name="Google Shape;236;p38"/>
          <p:cNvPicPr preferRelativeResize="0"/>
          <p:nvPr/>
        </p:nvPicPr>
        <p:blipFill rotWithShape="1">
          <a:blip r:embed="rId3">
            <a:alphaModFix/>
          </a:blip>
          <a:srcRect l="27231" t="40906" r="20987" b="17529"/>
          <a:stretch/>
        </p:blipFill>
        <p:spPr>
          <a:xfrm>
            <a:off x="334433" y="3390212"/>
            <a:ext cx="11523135" cy="3235281"/>
          </a:xfrm>
          <a:prstGeom prst="rect">
            <a:avLst/>
          </a:prstGeom>
          <a:noFill/>
          <a:ln>
            <a:noFill/>
          </a:ln>
        </p:spPr>
      </p:pic>
      <p:grpSp>
        <p:nvGrpSpPr>
          <p:cNvPr id="237" name="Google Shape;237;p38"/>
          <p:cNvGrpSpPr/>
          <p:nvPr/>
        </p:nvGrpSpPr>
        <p:grpSpPr>
          <a:xfrm>
            <a:off x="0" y="0"/>
            <a:ext cx="1563707" cy="1574800"/>
            <a:chOff x="0" y="0"/>
            <a:chExt cx="1118774" cy="1126711"/>
          </a:xfrm>
        </p:grpSpPr>
        <p:pic>
          <p:nvPicPr>
            <p:cNvPr id="238" name="Google Shape;238;p38"/>
            <p:cNvPicPr preferRelativeResize="0"/>
            <p:nvPr/>
          </p:nvPicPr>
          <p:blipFill rotWithShape="1">
            <a:blip r:embed="rId4">
              <a:alphaModFix/>
            </a:blip>
            <a:srcRect/>
            <a:stretch/>
          </p:blipFill>
          <p:spPr>
            <a:xfrm>
              <a:off x="238674" y="237964"/>
              <a:ext cx="641393" cy="649783"/>
            </a:xfrm>
            <a:prstGeom prst="rect">
              <a:avLst/>
            </a:prstGeom>
            <a:noFill/>
            <a:ln>
              <a:noFill/>
            </a:ln>
          </p:spPr>
        </p:pic>
        <p:grpSp>
          <p:nvGrpSpPr>
            <p:cNvPr id="239" name="Google Shape;239;p38"/>
            <p:cNvGrpSpPr/>
            <p:nvPr/>
          </p:nvGrpSpPr>
          <p:grpSpPr>
            <a:xfrm>
              <a:off x="440017" y="0"/>
              <a:ext cx="238707" cy="238781"/>
              <a:chOff x="2212991" y="4839051"/>
              <a:chExt cx="754419" cy="754653"/>
            </a:xfrm>
          </p:grpSpPr>
          <p:sp>
            <p:nvSpPr>
              <p:cNvPr id="240" name="Google Shape;24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1" name="Google Shape;24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2" name="Google Shape;24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3" name="Google Shape;24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4" name="Google Shape;24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5" name="Google Shape;24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6" name="Google Shape;24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7" name="Google Shape;24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8" name="Google Shape;24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49" name="Google Shape;249;p38"/>
            <p:cNvGrpSpPr/>
            <p:nvPr/>
          </p:nvGrpSpPr>
          <p:grpSpPr>
            <a:xfrm>
              <a:off x="440017" y="887930"/>
              <a:ext cx="238707" cy="238781"/>
              <a:chOff x="2212991" y="4839051"/>
              <a:chExt cx="754419" cy="754653"/>
            </a:xfrm>
          </p:grpSpPr>
          <p:sp>
            <p:nvSpPr>
              <p:cNvPr id="250" name="Google Shape;25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1" name="Google Shape;25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2" name="Google Shape;25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3" name="Google Shape;25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4" name="Google Shape;25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5" name="Google Shape;25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6" name="Google Shape;25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7" name="Google Shape;25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8" name="Google Shape;25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59" name="Google Shape;259;p38"/>
            <p:cNvGrpSpPr/>
            <p:nvPr/>
          </p:nvGrpSpPr>
          <p:grpSpPr>
            <a:xfrm>
              <a:off x="0" y="443465"/>
              <a:ext cx="238707" cy="238781"/>
              <a:chOff x="2212991" y="4839051"/>
              <a:chExt cx="754419" cy="754653"/>
            </a:xfrm>
          </p:grpSpPr>
          <p:sp>
            <p:nvSpPr>
              <p:cNvPr id="260" name="Google Shape;26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1" name="Google Shape;26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2" name="Google Shape;26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3" name="Google Shape;26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4" name="Google Shape;26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5" name="Google Shape;26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6" name="Google Shape;26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7" name="Google Shape;26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8" name="Google Shape;26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69" name="Google Shape;269;p38"/>
            <p:cNvGrpSpPr/>
            <p:nvPr/>
          </p:nvGrpSpPr>
          <p:grpSpPr>
            <a:xfrm>
              <a:off x="880067" y="443465"/>
              <a:ext cx="238707" cy="238781"/>
              <a:chOff x="2212991" y="4839051"/>
              <a:chExt cx="754419" cy="754653"/>
            </a:xfrm>
          </p:grpSpPr>
          <p:sp>
            <p:nvSpPr>
              <p:cNvPr id="270" name="Google Shape;27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1" name="Google Shape;27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2" name="Google Shape;27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3" name="Google Shape;27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4" name="Google Shape;27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5" name="Google Shape;27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6" name="Google Shape;27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7" name="Google Shape;27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8" name="Google Shape;27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cxnSp>
        <p:nvCxnSpPr>
          <p:cNvPr id="279" name="Google Shape;279;p38"/>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
        <p:nvSpPr>
          <p:cNvPr id="280" name="Google Shape;280;p38"/>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SzPts val="1400"/>
              <a:buNone/>
              <a:defRPr sz="4800"/>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81" name="Google Shape;281;p38"/>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333"/>
              </a:spcBef>
              <a:spcAft>
                <a:spcPts val="0"/>
              </a:spcAft>
              <a:buSzPts val="2667"/>
              <a:buNone/>
              <a:defRPr sz="2667">
                <a:solidFill>
                  <a:schemeClr val="dk1"/>
                </a:solidFill>
              </a:defRPr>
            </a:lvl1pPr>
            <a:lvl2pPr lvl="1" algn="ctr">
              <a:lnSpc>
                <a:spcPct val="90000"/>
              </a:lnSpc>
              <a:spcBef>
                <a:spcPts val="800"/>
              </a:spcBef>
              <a:spcAft>
                <a:spcPts val="0"/>
              </a:spcAft>
              <a:buClr>
                <a:schemeClr val="dk1"/>
              </a:buClr>
              <a:buSzPts val="2667"/>
              <a:buNone/>
              <a:defRPr sz="2667"/>
            </a:lvl2pPr>
            <a:lvl3pPr lvl="2" algn="ctr">
              <a:lnSpc>
                <a:spcPct val="90000"/>
              </a:lnSpc>
              <a:spcBef>
                <a:spcPts val="800"/>
              </a:spcBef>
              <a:spcAft>
                <a:spcPts val="0"/>
              </a:spcAft>
              <a:buClr>
                <a:schemeClr val="dk1"/>
              </a:buClr>
              <a:buSzPts val="2400"/>
              <a:buNone/>
              <a:defRPr sz="2400"/>
            </a:lvl3pPr>
            <a:lvl4pPr lvl="3" algn="ctr">
              <a:lnSpc>
                <a:spcPct val="90000"/>
              </a:lnSpc>
              <a:spcBef>
                <a:spcPts val="800"/>
              </a:spcBef>
              <a:spcAft>
                <a:spcPts val="0"/>
              </a:spcAft>
              <a:buClr>
                <a:schemeClr val="dk1"/>
              </a:buClr>
              <a:buSzPts val="2133"/>
              <a:buNone/>
              <a:defRPr sz="2133"/>
            </a:lvl4pPr>
            <a:lvl5pPr lvl="4" algn="ctr">
              <a:lnSpc>
                <a:spcPct val="90000"/>
              </a:lnSpc>
              <a:spcBef>
                <a:spcPts val="800"/>
              </a:spcBef>
              <a:spcAft>
                <a:spcPts val="0"/>
              </a:spcAft>
              <a:buClr>
                <a:schemeClr val="dk1"/>
              </a:buClr>
              <a:buSzPts val="2133"/>
              <a:buNone/>
              <a:defRPr sz="2133"/>
            </a:lvl5pPr>
            <a:lvl6pPr lvl="5" algn="ctr">
              <a:spcBef>
                <a:spcPts val="427"/>
              </a:spcBef>
              <a:spcAft>
                <a:spcPts val="0"/>
              </a:spcAft>
              <a:buClr>
                <a:schemeClr val="dk1"/>
              </a:buClr>
              <a:buSzPts val="2133"/>
              <a:buNone/>
              <a:defRPr sz="2133"/>
            </a:lvl6pPr>
            <a:lvl7pPr lvl="6" algn="ctr">
              <a:spcBef>
                <a:spcPts val="427"/>
              </a:spcBef>
              <a:spcAft>
                <a:spcPts val="0"/>
              </a:spcAft>
              <a:buClr>
                <a:schemeClr val="dk1"/>
              </a:buClr>
              <a:buSzPts val="2133"/>
              <a:buNone/>
              <a:defRPr sz="2133"/>
            </a:lvl7pPr>
            <a:lvl8pPr lvl="7" algn="ctr">
              <a:spcBef>
                <a:spcPts val="427"/>
              </a:spcBef>
              <a:spcAft>
                <a:spcPts val="0"/>
              </a:spcAft>
              <a:buClr>
                <a:schemeClr val="dk1"/>
              </a:buClr>
              <a:buSzPts val="2133"/>
              <a:buNone/>
              <a:defRPr sz="2133"/>
            </a:lvl8pPr>
            <a:lvl9pPr lvl="8" algn="ctr">
              <a:spcBef>
                <a:spcPts val="427"/>
              </a:spcBef>
              <a:spcAft>
                <a:spcPts val="0"/>
              </a:spcAft>
              <a:buClr>
                <a:schemeClr val="dk1"/>
              </a:buClr>
              <a:buSzPts val="2133"/>
              <a:buNone/>
              <a:defRPr sz="2133"/>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ubrik och två innehåll">
  <p:cSld name="Rubrik och två innehåll">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84" name="Google Shape;284;p39"/>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9"/>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6" name="Google Shape;286;p39"/>
          <p:cNvSpPr txBox="1">
            <a:spLocks noGrp="1"/>
          </p:cNvSpPr>
          <p:nvPr>
            <p:ph type="body" idx="1"/>
          </p:nvPr>
        </p:nvSpPr>
        <p:spPr>
          <a:xfrm>
            <a:off x="1416000" y="1488000"/>
            <a:ext cx="4569792" cy="5041917"/>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7" name="Google Shape;287;p39"/>
          <p:cNvSpPr txBox="1">
            <a:spLocks noGrp="1"/>
          </p:cNvSpPr>
          <p:nvPr>
            <p:ph type="body" idx="2"/>
          </p:nvPr>
        </p:nvSpPr>
        <p:spPr>
          <a:xfrm>
            <a:off x="6096001" y="1488000"/>
            <a:ext cx="4569788" cy="5041917"/>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ubrik, underrubriker och två innehåll">
  <p:cSld name="Rubrik, underrubriker och två innehåll">
    <p:spTree>
      <p:nvGrpSpPr>
        <p:cNvPr id="1" name="Shape 288"/>
        <p:cNvGrpSpPr/>
        <p:nvPr/>
      </p:nvGrpSpPr>
      <p:grpSpPr>
        <a:xfrm>
          <a:off x="0" y="0"/>
          <a:ext cx="0" cy="0"/>
          <a:chOff x="0" y="0"/>
          <a:chExt cx="0" cy="0"/>
        </a:xfrm>
      </p:grpSpPr>
      <p:sp>
        <p:nvSpPr>
          <p:cNvPr id="289" name="Google Shape;289;p40"/>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90" name="Google Shape;290;p40"/>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0"/>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92" name="Google Shape;292;p40"/>
          <p:cNvSpPr txBox="1">
            <a:spLocks noGrp="1"/>
          </p:cNvSpPr>
          <p:nvPr>
            <p:ph type="body" idx="1"/>
          </p:nvPr>
        </p:nvSpPr>
        <p:spPr>
          <a:xfrm>
            <a:off x="1416000" y="1944000"/>
            <a:ext cx="4569792" cy="4355200"/>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3" name="Google Shape;293;p40"/>
          <p:cNvSpPr txBox="1">
            <a:spLocks noGrp="1"/>
          </p:cNvSpPr>
          <p:nvPr>
            <p:ph type="body" idx="2"/>
          </p:nvPr>
        </p:nvSpPr>
        <p:spPr>
          <a:xfrm>
            <a:off x="6096001" y="1944000"/>
            <a:ext cx="4569788" cy="4355200"/>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4" name="Google Shape;294;p40"/>
          <p:cNvSpPr txBox="1">
            <a:spLocks noGrp="1"/>
          </p:cNvSpPr>
          <p:nvPr>
            <p:ph type="body" idx="3"/>
          </p:nvPr>
        </p:nvSpPr>
        <p:spPr>
          <a:xfrm>
            <a:off x="1416000" y="1401600"/>
            <a:ext cx="4569789" cy="4369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SzPts val="2133"/>
              <a:buNone/>
              <a:defRPr sz="2133" b="0">
                <a:solidFill>
                  <a:schemeClr val="dk1"/>
                </a:solidFill>
              </a:defRPr>
            </a:lvl1pPr>
            <a:lvl2pPr marL="914400" lvl="1" indent="-228600" algn="l">
              <a:lnSpc>
                <a:spcPct val="90000"/>
              </a:lnSpc>
              <a:spcBef>
                <a:spcPts val="800"/>
              </a:spcBef>
              <a:spcAft>
                <a:spcPts val="0"/>
              </a:spcAft>
              <a:buClr>
                <a:schemeClr val="dk1"/>
              </a:buClr>
              <a:buSzPts val="2667"/>
              <a:buNone/>
              <a:defRPr sz="2667" b="1"/>
            </a:lvl2pPr>
            <a:lvl3pPr marL="1371600" lvl="2" indent="-228600" algn="l">
              <a:lnSpc>
                <a:spcPct val="90000"/>
              </a:lnSpc>
              <a:spcBef>
                <a:spcPts val="800"/>
              </a:spcBef>
              <a:spcAft>
                <a:spcPts val="0"/>
              </a:spcAft>
              <a:buClr>
                <a:schemeClr val="dk1"/>
              </a:buClr>
              <a:buSzPts val="2400"/>
              <a:buNone/>
              <a:defRPr sz="2400" b="1"/>
            </a:lvl3pPr>
            <a:lvl4pPr marL="1828800" lvl="3" indent="-228600" algn="l">
              <a:lnSpc>
                <a:spcPct val="90000"/>
              </a:lnSpc>
              <a:spcBef>
                <a:spcPts val="800"/>
              </a:spcBef>
              <a:spcAft>
                <a:spcPts val="0"/>
              </a:spcAft>
              <a:buClr>
                <a:schemeClr val="dk1"/>
              </a:buClr>
              <a:buSzPts val="2133"/>
              <a:buNone/>
              <a:defRPr sz="2133" b="1"/>
            </a:lvl4pPr>
            <a:lvl5pPr marL="2286000" lvl="4" indent="-228600" algn="l">
              <a:lnSpc>
                <a:spcPct val="90000"/>
              </a:lnSpc>
              <a:spcBef>
                <a:spcPts val="800"/>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295" name="Google Shape;295;p40"/>
          <p:cNvSpPr txBox="1">
            <a:spLocks noGrp="1"/>
          </p:cNvSpPr>
          <p:nvPr>
            <p:ph type="body" idx="4"/>
          </p:nvPr>
        </p:nvSpPr>
        <p:spPr>
          <a:xfrm>
            <a:off x="6096001" y="1401600"/>
            <a:ext cx="4569788" cy="4369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SzPts val="2133"/>
              <a:buNone/>
              <a:defRPr sz="2133" b="0">
                <a:solidFill>
                  <a:schemeClr val="dk1"/>
                </a:solidFill>
              </a:defRPr>
            </a:lvl1pPr>
            <a:lvl2pPr marL="914400" lvl="1" indent="-228600" algn="l">
              <a:lnSpc>
                <a:spcPct val="90000"/>
              </a:lnSpc>
              <a:spcBef>
                <a:spcPts val="800"/>
              </a:spcBef>
              <a:spcAft>
                <a:spcPts val="0"/>
              </a:spcAft>
              <a:buClr>
                <a:schemeClr val="dk1"/>
              </a:buClr>
              <a:buSzPts val="2667"/>
              <a:buNone/>
              <a:defRPr sz="2667" b="1"/>
            </a:lvl2pPr>
            <a:lvl3pPr marL="1371600" lvl="2" indent="-228600" algn="l">
              <a:lnSpc>
                <a:spcPct val="90000"/>
              </a:lnSpc>
              <a:spcBef>
                <a:spcPts val="800"/>
              </a:spcBef>
              <a:spcAft>
                <a:spcPts val="0"/>
              </a:spcAft>
              <a:buClr>
                <a:schemeClr val="dk1"/>
              </a:buClr>
              <a:buSzPts val="2400"/>
              <a:buNone/>
              <a:defRPr sz="2400" b="1"/>
            </a:lvl3pPr>
            <a:lvl4pPr marL="1828800" lvl="3" indent="-228600" algn="l">
              <a:lnSpc>
                <a:spcPct val="90000"/>
              </a:lnSpc>
              <a:spcBef>
                <a:spcPts val="800"/>
              </a:spcBef>
              <a:spcAft>
                <a:spcPts val="0"/>
              </a:spcAft>
              <a:buClr>
                <a:schemeClr val="dk1"/>
              </a:buClr>
              <a:buSzPts val="2133"/>
              <a:buNone/>
              <a:defRPr sz="2133" b="1"/>
            </a:lvl4pPr>
            <a:lvl5pPr marL="2286000" lvl="4" indent="-228600" algn="l">
              <a:lnSpc>
                <a:spcPct val="90000"/>
              </a:lnSpc>
              <a:spcBef>
                <a:spcPts val="800"/>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ubrik och bild">
  <p:cSld name="Rubrik och bi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98" name="Google Shape;298;p41"/>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41"/>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0" name="Google Shape;300;p41"/>
          <p:cNvSpPr>
            <a:spLocks noGrp="1"/>
          </p:cNvSpPr>
          <p:nvPr>
            <p:ph type="pic" idx="2"/>
          </p:nvPr>
        </p:nvSpPr>
        <p:spPr>
          <a:xfrm>
            <a:off x="334434" y="1576917"/>
            <a:ext cx="11523133" cy="4722283"/>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ubrik och två bilder">
  <p:cSld name="Rubrik och två bilder">
    <p:spTree>
      <p:nvGrpSpPr>
        <p:cNvPr id="1" name="Shape 301"/>
        <p:cNvGrpSpPr/>
        <p:nvPr/>
      </p:nvGrpSpPr>
      <p:grpSpPr>
        <a:xfrm>
          <a:off x="0" y="0"/>
          <a:ext cx="0" cy="0"/>
          <a:chOff x="0" y="0"/>
          <a:chExt cx="0" cy="0"/>
        </a:xfrm>
      </p:grpSpPr>
      <p:sp>
        <p:nvSpPr>
          <p:cNvPr id="302" name="Google Shape;302;p4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303" name="Google Shape;303;p4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5" name="Google Shape;305;p42"/>
          <p:cNvSpPr>
            <a:spLocks noGrp="1"/>
          </p:cNvSpPr>
          <p:nvPr>
            <p:ph type="pic" idx="2"/>
          </p:nvPr>
        </p:nvSpPr>
        <p:spPr>
          <a:xfrm>
            <a:off x="334434" y="1577789"/>
            <a:ext cx="5709409" cy="4721411"/>
          </a:xfrm>
          <a:prstGeom prst="rect">
            <a:avLst/>
          </a:prstGeom>
          <a:noFill/>
          <a:ln>
            <a:noFill/>
          </a:ln>
        </p:spPr>
      </p:sp>
      <p:sp>
        <p:nvSpPr>
          <p:cNvPr id="306" name="Google Shape;306;p42"/>
          <p:cNvSpPr>
            <a:spLocks noGrp="1"/>
          </p:cNvSpPr>
          <p:nvPr>
            <p:ph type="pic" idx="3"/>
          </p:nvPr>
        </p:nvSpPr>
        <p:spPr>
          <a:xfrm>
            <a:off x="6148159" y="1577789"/>
            <a:ext cx="5709407" cy="4721411"/>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1" name="Google Shape;6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7"/>
        <p:cNvGrpSpPr/>
        <p:nvPr/>
      </p:nvGrpSpPr>
      <p:grpSpPr>
        <a:xfrm>
          <a:off x="0" y="0"/>
          <a:ext cx="0" cy="0"/>
          <a:chOff x="0" y="0"/>
          <a:chExt cx="0" cy="0"/>
        </a:xfrm>
      </p:grpSpPr>
      <p:sp>
        <p:nvSpPr>
          <p:cNvPr id="308" name="Google Shape;308;p4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309" name="Google Shape;309;p43"/>
          <p:cNvSpPr txBox="1">
            <a:spLocks noGrp="1"/>
          </p:cNvSpPr>
          <p:nvPr>
            <p:ph type="body" idx="1"/>
          </p:nvPr>
        </p:nvSpPr>
        <p:spPr>
          <a:xfrm>
            <a:off x="1416000" y="1483200"/>
            <a:ext cx="10096477" cy="48120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SzPts val="1800"/>
              <a:buChar char="•"/>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gt;"/>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8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0" name="Google Shape;310;p4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2" name="Google Shape;312;p4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73" name="Google Shape;7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 name="Google Shape;88;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 name="Google Shape;104;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grpSp>
        <p:nvGrpSpPr>
          <p:cNvPr id="128" name="Google Shape;128;p23"/>
          <p:cNvGrpSpPr/>
          <p:nvPr/>
        </p:nvGrpSpPr>
        <p:grpSpPr>
          <a:xfrm>
            <a:off x="0" y="0"/>
            <a:ext cx="1563707" cy="1574800"/>
            <a:chOff x="0" y="0"/>
            <a:chExt cx="1118774" cy="1126711"/>
          </a:xfrm>
        </p:grpSpPr>
        <p:pic>
          <p:nvPicPr>
            <p:cNvPr id="129" name="Google Shape;129;p23"/>
            <p:cNvPicPr preferRelativeResize="0"/>
            <p:nvPr/>
          </p:nvPicPr>
          <p:blipFill rotWithShape="1">
            <a:blip r:embed="rId10">
              <a:alphaModFix/>
            </a:blip>
            <a:srcRect/>
            <a:stretch/>
          </p:blipFill>
          <p:spPr>
            <a:xfrm>
              <a:off x="238674" y="237964"/>
              <a:ext cx="641393" cy="649783"/>
            </a:xfrm>
            <a:prstGeom prst="rect">
              <a:avLst/>
            </a:prstGeom>
            <a:noFill/>
            <a:ln>
              <a:noFill/>
            </a:ln>
          </p:spPr>
        </p:pic>
        <p:grpSp>
          <p:nvGrpSpPr>
            <p:cNvPr id="130" name="Google Shape;130;p23"/>
            <p:cNvGrpSpPr/>
            <p:nvPr/>
          </p:nvGrpSpPr>
          <p:grpSpPr>
            <a:xfrm>
              <a:off x="440017" y="0"/>
              <a:ext cx="238707" cy="238781"/>
              <a:chOff x="2212991" y="4839051"/>
              <a:chExt cx="754419" cy="754653"/>
            </a:xfrm>
          </p:grpSpPr>
          <p:sp>
            <p:nvSpPr>
              <p:cNvPr id="131" name="Google Shape;13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2" name="Google Shape;13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3" name="Google Shape;13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4" name="Google Shape;13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5" name="Google Shape;13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6" name="Google Shape;13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7" name="Google Shape;13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8" name="Google Shape;13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9" name="Google Shape;13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40" name="Google Shape;140;p23"/>
            <p:cNvGrpSpPr/>
            <p:nvPr/>
          </p:nvGrpSpPr>
          <p:grpSpPr>
            <a:xfrm>
              <a:off x="440017" y="887930"/>
              <a:ext cx="238707" cy="238781"/>
              <a:chOff x="2212991" y="4839051"/>
              <a:chExt cx="754419" cy="754653"/>
            </a:xfrm>
          </p:grpSpPr>
          <p:sp>
            <p:nvSpPr>
              <p:cNvPr id="141" name="Google Shape;14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2" name="Google Shape;14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3" name="Google Shape;14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4" name="Google Shape;14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5" name="Google Shape;14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6" name="Google Shape;14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7" name="Google Shape;14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8" name="Google Shape;14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9" name="Google Shape;14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50" name="Google Shape;150;p23"/>
            <p:cNvGrpSpPr/>
            <p:nvPr/>
          </p:nvGrpSpPr>
          <p:grpSpPr>
            <a:xfrm>
              <a:off x="0" y="443465"/>
              <a:ext cx="238707" cy="238781"/>
              <a:chOff x="2212991" y="4839051"/>
              <a:chExt cx="754419" cy="754653"/>
            </a:xfrm>
          </p:grpSpPr>
          <p:sp>
            <p:nvSpPr>
              <p:cNvPr id="151" name="Google Shape;15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2" name="Google Shape;15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3" name="Google Shape;15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4" name="Google Shape;15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5" name="Google Shape;15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6" name="Google Shape;15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7" name="Google Shape;15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8" name="Google Shape;15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9" name="Google Shape;15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60" name="Google Shape;160;p23"/>
            <p:cNvGrpSpPr/>
            <p:nvPr/>
          </p:nvGrpSpPr>
          <p:grpSpPr>
            <a:xfrm>
              <a:off x="880067" y="443465"/>
              <a:ext cx="238707" cy="238781"/>
              <a:chOff x="2212991" y="4839051"/>
              <a:chExt cx="754419" cy="754653"/>
            </a:xfrm>
          </p:grpSpPr>
          <p:sp>
            <p:nvSpPr>
              <p:cNvPr id="161" name="Google Shape;16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2" name="Google Shape;16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3" name="Google Shape;16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4" name="Google Shape;16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5" name="Google Shape;16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6" name="Google Shape;16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7" name="Google Shape;16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8" name="Google Shape;16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9" name="Google Shape;16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cxnSp>
        <p:nvCxnSpPr>
          <p:cNvPr id="170" name="Google Shape;170;p23"/>
          <p:cNvCxnSpPr/>
          <p:nvPr/>
        </p:nvCxnSpPr>
        <p:spPr>
          <a:xfrm>
            <a:off x="2167468" y="36341051"/>
            <a:ext cx="52770617" cy="0"/>
          </a:xfrm>
          <a:prstGeom prst="straightConnector1">
            <a:avLst/>
          </a:prstGeom>
          <a:noFill/>
          <a:ln w="57150" cap="flat" cmpd="sng">
            <a:solidFill>
              <a:schemeClr val="accent1"/>
            </a:solidFill>
            <a:prstDash val="solid"/>
            <a:round/>
            <a:headEnd type="none" w="sm" len="sm"/>
            <a:tailEnd type="none" w="sm" len="sm"/>
          </a:ln>
        </p:spPr>
      </p:cxnSp>
      <p:cxnSp>
        <p:nvCxnSpPr>
          <p:cNvPr id="171" name="Google Shape;171;p23"/>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
        <p:nvSpPr>
          <p:cNvPr id="172" name="Google Shape;172;p2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marR="0" lvl="0"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1pPr>
            <a:lvl2pPr marR="0" lvl="1"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2pPr>
            <a:lvl3pPr marR="0" lvl="2"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3pPr>
            <a:lvl4pPr marR="0" lvl="3"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4pPr>
            <a:lvl5pPr marR="0" lvl="4"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5pPr>
            <a:lvl6pPr marR="0" lvl="5"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6pPr>
            <a:lvl7pPr marR="0" lvl="6"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7pPr>
            <a:lvl8pPr marR="0" lvl="7"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8pPr>
            <a:lvl9pPr marR="0" lvl="8"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9pPr>
          </a:lstStyle>
          <a:p>
            <a:endParaRPr/>
          </a:p>
        </p:txBody>
      </p:sp>
      <p:sp>
        <p:nvSpPr>
          <p:cNvPr id="173" name="Google Shape;173;p23"/>
          <p:cNvSpPr txBox="1">
            <a:spLocks noGrp="1"/>
          </p:cNvSpPr>
          <p:nvPr>
            <p:ph type="body" idx="1"/>
          </p:nvPr>
        </p:nvSpPr>
        <p:spPr>
          <a:xfrm>
            <a:off x="1416000" y="1483200"/>
            <a:ext cx="10096477" cy="481206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333"/>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4045" algn="l" rtl="0">
              <a:lnSpc>
                <a:spcPct val="90000"/>
              </a:lnSpc>
              <a:spcBef>
                <a:spcPts val="800"/>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2pPr>
            <a:lvl3pPr marL="1371600" marR="0" lvl="2" indent="-364045" algn="l" rtl="0">
              <a:lnSpc>
                <a:spcPct val="90000"/>
              </a:lnSpc>
              <a:spcBef>
                <a:spcPts val="800"/>
              </a:spcBef>
              <a:spcAft>
                <a:spcPts val="0"/>
              </a:spcAft>
              <a:buClr>
                <a:schemeClr val="dk1"/>
              </a:buClr>
              <a:buSzPts val="2133"/>
              <a:buFont typeface="Arial"/>
              <a:buChar char="&gt;"/>
              <a:defRPr sz="2133" b="0" i="1" u="none" strike="noStrike" cap="none">
                <a:solidFill>
                  <a:schemeClr val="dk1"/>
                </a:solidFill>
                <a:latin typeface="Arial"/>
                <a:ea typeface="Arial"/>
                <a:cs typeface="Arial"/>
                <a:sym typeface="Arial"/>
              </a:defRPr>
            </a:lvl3pPr>
            <a:lvl4pPr marL="1828800" marR="0" lvl="3"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4pPr>
            <a:lvl5pPr marL="2286000" marR="0" lvl="4"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4" name="Google Shape;174;p2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933" b="0" i="0" u="none" strike="noStrike" cap="none">
                <a:solidFill>
                  <a:srgbClr val="8484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5" name="Google Shape;175;p2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933" b="0" i="0" u="none" strike="noStrike" cap="none">
                <a:solidFill>
                  <a:srgbClr val="848489"/>
                </a:solidFill>
                <a:latin typeface="Arial"/>
                <a:ea typeface="Arial"/>
                <a:cs typeface="Arial"/>
                <a:sym typeface="Arial"/>
              </a:defRPr>
            </a:lvl1pPr>
            <a:lvl2pPr marL="0" marR="0" lvl="1" indent="0" algn="r" rtl="0">
              <a:spcBef>
                <a:spcPts val="0"/>
              </a:spcBef>
              <a:buNone/>
              <a:defRPr sz="933" b="0" i="0" u="none" strike="noStrike" cap="none">
                <a:solidFill>
                  <a:srgbClr val="848489"/>
                </a:solidFill>
                <a:latin typeface="Arial"/>
                <a:ea typeface="Arial"/>
                <a:cs typeface="Arial"/>
                <a:sym typeface="Arial"/>
              </a:defRPr>
            </a:lvl2pPr>
            <a:lvl3pPr marL="0" marR="0" lvl="2" indent="0" algn="r" rtl="0">
              <a:spcBef>
                <a:spcPts val="0"/>
              </a:spcBef>
              <a:buNone/>
              <a:defRPr sz="933" b="0" i="0" u="none" strike="noStrike" cap="none">
                <a:solidFill>
                  <a:srgbClr val="848489"/>
                </a:solidFill>
                <a:latin typeface="Arial"/>
                <a:ea typeface="Arial"/>
                <a:cs typeface="Arial"/>
                <a:sym typeface="Arial"/>
              </a:defRPr>
            </a:lvl3pPr>
            <a:lvl4pPr marL="0" marR="0" lvl="3" indent="0" algn="r" rtl="0">
              <a:spcBef>
                <a:spcPts val="0"/>
              </a:spcBef>
              <a:buNone/>
              <a:defRPr sz="933" b="0" i="0" u="none" strike="noStrike" cap="none">
                <a:solidFill>
                  <a:srgbClr val="848489"/>
                </a:solidFill>
                <a:latin typeface="Arial"/>
                <a:ea typeface="Arial"/>
                <a:cs typeface="Arial"/>
                <a:sym typeface="Arial"/>
              </a:defRPr>
            </a:lvl4pPr>
            <a:lvl5pPr marL="0" marR="0" lvl="4" indent="0" algn="r" rtl="0">
              <a:spcBef>
                <a:spcPts val="0"/>
              </a:spcBef>
              <a:buNone/>
              <a:defRPr sz="933" b="0" i="0" u="none" strike="noStrike" cap="none">
                <a:solidFill>
                  <a:srgbClr val="848489"/>
                </a:solidFill>
                <a:latin typeface="Arial"/>
                <a:ea typeface="Arial"/>
                <a:cs typeface="Arial"/>
                <a:sym typeface="Arial"/>
              </a:defRPr>
            </a:lvl5pPr>
            <a:lvl6pPr marL="0" marR="0" lvl="5" indent="0" algn="r" rtl="0">
              <a:spcBef>
                <a:spcPts val="0"/>
              </a:spcBef>
              <a:buNone/>
              <a:defRPr sz="933" b="0" i="0" u="none" strike="noStrike" cap="none">
                <a:solidFill>
                  <a:srgbClr val="848489"/>
                </a:solidFill>
                <a:latin typeface="Arial"/>
                <a:ea typeface="Arial"/>
                <a:cs typeface="Arial"/>
                <a:sym typeface="Arial"/>
              </a:defRPr>
            </a:lvl6pPr>
            <a:lvl7pPr marL="0" marR="0" lvl="6" indent="0" algn="r" rtl="0">
              <a:spcBef>
                <a:spcPts val="0"/>
              </a:spcBef>
              <a:buNone/>
              <a:defRPr sz="933" b="0" i="0" u="none" strike="noStrike" cap="none">
                <a:solidFill>
                  <a:srgbClr val="848489"/>
                </a:solidFill>
                <a:latin typeface="Arial"/>
                <a:ea typeface="Arial"/>
                <a:cs typeface="Arial"/>
                <a:sym typeface="Arial"/>
              </a:defRPr>
            </a:lvl7pPr>
            <a:lvl8pPr marL="0" marR="0" lvl="7" indent="0" algn="r" rtl="0">
              <a:spcBef>
                <a:spcPts val="0"/>
              </a:spcBef>
              <a:buNone/>
              <a:defRPr sz="933" b="0" i="0" u="none" strike="noStrike" cap="none">
                <a:solidFill>
                  <a:srgbClr val="848489"/>
                </a:solidFill>
                <a:latin typeface="Arial"/>
                <a:ea typeface="Arial"/>
                <a:cs typeface="Arial"/>
                <a:sym typeface="Arial"/>
              </a:defRPr>
            </a:lvl8pPr>
            <a:lvl9pPr marL="0" marR="0" lvl="8" indent="0" algn="r" rtl="0">
              <a:spcBef>
                <a:spcPts val="0"/>
              </a:spcBef>
              <a:buNone/>
              <a:defRPr sz="933" b="0" i="0" u="none" strike="noStrike" cap="none">
                <a:solidFill>
                  <a:srgbClr val="84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36">
          <p15:clr>
            <a:srgbClr val="F26B43"/>
          </p15:clr>
        </p15:guide>
        <p15:guide id="4" pos="5443">
          <p15:clr>
            <a:srgbClr val="F26B43"/>
          </p15:clr>
        </p15:guide>
        <p15:guide id="5" orient="horz" pos="742">
          <p15:clr>
            <a:srgbClr val="F26B43"/>
          </p15:clr>
        </p15:guide>
        <p15:guide id="6" pos="158">
          <p15:clr>
            <a:srgbClr val="F26B43"/>
          </p15:clr>
        </p15:guide>
        <p15:guide id="7" orient="horz" pos="584">
          <p15:clr>
            <a:srgbClr val="F26B43"/>
          </p15:clr>
        </p15:guide>
        <p15:guide id="8" orient="horz" pos="156">
          <p15:clr>
            <a:srgbClr val="F26B43"/>
          </p15:clr>
        </p15:guide>
        <p15:guide id="9" pos="5602">
          <p15:clr>
            <a:srgbClr val="F26B43"/>
          </p15:clr>
        </p15:guide>
        <p15:guide id="10" pos="667">
          <p15:clr>
            <a:srgbClr val="F26B43"/>
          </p15:clr>
        </p15:guide>
        <p15:guide id="11" pos="580">
          <p15:clr>
            <a:srgbClr val="F26B43"/>
          </p15:clr>
        </p15:guide>
        <p15:guide id="12" orient="horz" pos="3085">
          <p15:clr>
            <a:srgbClr val="F26B43"/>
          </p15:clr>
        </p15:guide>
        <p15:guide id="13" orient="horz" pos="2976">
          <p15:clr>
            <a:srgbClr val="F26B43"/>
          </p15:clr>
        </p15:guide>
        <p15:guide id="14" pos="3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tips.uark.edu/blooms-taxonomy-verb-chart/"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
          <p:cNvSpPr txBox="1">
            <a:spLocks noGrp="1"/>
          </p:cNvSpPr>
          <p:nvPr>
            <p:ph type="ctrTitle"/>
          </p:nvPr>
        </p:nvSpPr>
        <p:spPr>
          <a:xfrm>
            <a:off x="612731" y="1861566"/>
            <a:ext cx="11213509" cy="858260"/>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rgbClr val="5893E5"/>
              </a:buClr>
              <a:buSzPts val="3200"/>
              <a:buFont typeface="Calibri"/>
              <a:buNone/>
            </a:pPr>
            <a:r>
              <a:rPr lang="en-GB" sz="3200" b="1" dirty="0">
                <a:solidFill>
                  <a:srgbClr val="5893E5"/>
                </a:solidFill>
                <a:latin typeface="Calibri"/>
                <a:ea typeface="Calibri"/>
                <a:cs typeface="Calibri"/>
                <a:sym typeface="Calibri"/>
              </a:rPr>
              <a:t>BLISS- B</a:t>
            </a:r>
            <a:r>
              <a:rPr lang="en-GB" sz="3200" b="1" dirty="0">
                <a:solidFill>
                  <a:srgbClr val="000000"/>
                </a:solidFill>
                <a:latin typeface="Calibri"/>
                <a:ea typeface="Calibri"/>
                <a:cs typeface="Calibri"/>
                <a:sym typeface="Calibri"/>
              </a:rPr>
              <a:t>lended </a:t>
            </a:r>
            <a:r>
              <a:rPr lang="en-GB" sz="3200" b="1" dirty="0">
                <a:solidFill>
                  <a:srgbClr val="5893E5"/>
                </a:solidFill>
                <a:latin typeface="Calibri"/>
                <a:ea typeface="Calibri"/>
                <a:cs typeface="Calibri"/>
                <a:sym typeface="Calibri"/>
              </a:rPr>
              <a:t>L</a:t>
            </a:r>
            <a:r>
              <a:rPr lang="en-GB" sz="3200" b="1" dirty="0">
                <a:solidFill>
                  <a:srgbClr val="000000"/>
                </a:solidFill>
                <a:latin typeface="Calibri"/>
                <a:ea typeface="Calibri"/>
                <a:cs typeface="Calibri"/>
                <a:sym typeface="Calibri"/>
              </a:rPr>
              <a:t>earning </a:t>
            </a:r>
            <a:r>
              <a:rPr lang="en-GB" sz="3200" b="1" dirty="0">
                <a:solidFill>
                  <a:srgbClr val="5893E5"/>
                </a:solidFill>
                <a:latin typeface="Calibri"/>
                <a:ea typeface="Calibri"/>
                <a:cs typeface="Calibri"/>
                <a:sym typeface="Calibri"/>
              </a:rPr>
              <a:t>I</a:t>
            </a:r>
            <a:r>
              <a:rPr lang="en-GB" sz="3200" b="1" dirty="0">
                <a:solidFill>
                  <a:srgbClr val="000000"/>
                </a:solidFill>
                <a:latin typeface="Calibri"/>
                <a:ea typeface="Calibri"/>
                <a:cs typeface="Calibri"/>
                <a:sym typeface="Calibri"/>
              </a:rPr>
              <a:t>mplementation for </a:t>
            </a:r>
            <a:r>
              <a:rPr lang="en-GB" sz="3200" b="1" dirty="0" err="1">
                <a:solidFill>
                  <a:srgbClr val="000000"/>
                </a:solidFill>
                <a:latin typeface="Calibri"/>
                <a:ea typeface="Calibri"/>
                <a:cs typeface="Calibri"/>
                <a:sym typeface="Calibri"/>
              </a:rPr>
              <a:t>re</a:t>
            </a:r>
            <a:r>
              <a:rPr lang="en-GB" sz="3200" b="1" dirty="0" err="1">
                <a:solidFill>
                  <a:srgbClr val="5893E5"/>
                </a:solidFill>
                <a:latin typeface="Calibri"/>
                <a:ea typeface="Calibri"/>
                <a:cs typeface="Calibri"/>
                <a:sym typeface="Calibri"/>
              </a:rPr>
              <a:t>S</a:t>
            </a:r>
            <a:r>
              <a:rPr lang="en-GB" sz="3200" b="1" dirty="0" err="1">
                <a:solidFill>
                  <a:srgbClr val="000000"/>
                </a:solidFill>
                <a:latin typeface="Calibri"/>
                <a:ea typeface="Calibri"/>
                <a:cs typeface="Calibri"/>
                <a:sym typeface="Calibri"/>
              </a:rPr>
              <a:t>ilient</a:t>
            </a:r>
            <a:r>
              <a:rPr lang="en-GB" sz="3200" b="1" dirty="0">
                <a:solidFill>
                  <a:srgbClr val="000000"/>
                </a:solidFill>
                <a:latin typeface="Calibri"/>
                <a:ea typeface="Calibri"/>
                <a:cs typeface="Calibri"/>
                <a:sym typeface="Calibri"/>
              </a:rPr>
              <a:t>, </a:t>
            </a:r>
            <a:r>
              <a:rPr lang="en-GB" sz="3200" b="1" dirty="0" err="1">
                <a:solidFill>
                  <a:srgbClr val="000000"/>
                </a:solidFill>
                <a:latin typeface="Calibri"/>
                <a:ea typeface="Calibri"/>
                <a:cs typeface="Calibri"/>
                <a:sym typeface="Calibri"/>
              </a:rPr>
              <a:t>acce</a:t>
            </a:r>
            <a:r>
              <a:rPr lang="en-GB" sz="3200" b="1" dirty="0" err="1">
                <a:solidFill>
                  <a:srgbClr val="5893E5"/>
                </a:solidFill>
                <a:latin typeface="Calibri"/>
                <a:ea typeface="Calibri"/>
                <a:cs typeface="Calibri"/>
                <a:sym typeface="Calibri"/>
              </a:rPr>
              <a:t>S</a:t>
            </a:r>
            <a:r>
              <a:rPr lang="en-GB" sz="3200" b="1" dirty="0" err="1">
                <a:solidFill>
                  <a:srgbClr val="000000"/>
                </a:solidFill>
                <a:latin typeface="Calibri"/>
                <a:ea typeface="Calibri"/>
                <a:cs typeface="Calibri"/>
                <a:sym typeface="Calibri"/>
              </a:rPr>
              <a:t>sible</a:t>
            </a:r>
            <a:br>
              <a:rPr lang="en-GB" sz="3200" b="1" dirty="0">
                <a:solidFill>
                  <a:srgbClr val="000000"/>
                </a:solidFill>
                <a:latin typeface="Calibri"/>
                <a:ea typeface="Calibri"/>
                <a:cs typeface="Calibri"/>
                <a:sym typeface="Calibri"/>
              </a:rPr>
            </a:br>
            <a:r>
              <a:rPr lang="en-GB" sz="3200" b="1" dirty="0">
                <a:solidFill>
                  <a:srgbClr val="000000"/>
                </a:solidFill>
                <a:latin typeface="Calibri"/>
                <a:ea typeface="Calibri"/>
                <a:cs typeface="Calibri"/>
                <a:sym typeface="Calibri"/>
              </a:rPr>
              <a:t>and efficient higher education</a:t>
            </a:r>
            <a:endParaRPr dirty="0"/>
          </a:p>
        </p:txBody>
      </p:sp>
      <p:sp>
        <p:nvSpPr>
          <p:cNvPr id="318" name="Google Shape;318;p1"/>
          <p:cNvSpPr txBox="1">
            <a:spLocks noGrp="1"/>
          </p:cNvSpPr>
          <p:nvPr>
            <p:ph type="subTitle" idx="1"/>
          </p:nvPr>
        </p:nvSpPr>
        <p:spPr>
          <a:xfrm>
            <a:off x="594443" y="3001884"/>
            <a:ext cx="10908287" cy="948041"/>
          </a:xfrm>
          <a:prstGeom prst="rect">
            <a:avLst/>
          </a:prstGeom>
          <a:noFill/>
          <a:ln>
            <a:noFill/>
          </a:ln>
        </p:spPr>
        <p:txBody>
          <a:bodyPr spcFirstLastPara="1" wrap="square" lIns="108000" tIns="45700" rIns="90000" bIns="45700" anchor="t" anchorCtr="0">
            <a:noAutofit/>
          </a:bodyPr>
          <a:lstStyle/>
          <a:p>
            <a:pPr marL="0" lvl="0" indent="0">
              <a:spcBef>
                <a:spcPts val="0"/>
              </a:spcBef>
              <a:buSzPts val="2600"/>
            </a:pPr>
            <a:r>
              <a:rPr lang="en-GB" b="1" dirty="0">
                <a:solidFill>
                  <a:srgbClr val="FF0000"/>
                </a:solidFill>
              </a:rPr>
              <a:t>UNI</a:t>
            </a:r>
            <a:r>
              <a:rPr lang="hr-HR" b="1" dirty="0">
                <a:solidFill>
                  <a:srgbClr val="FF0000"/>
                </a:solidFill>
              </a:rPr>
              <a:t>RI</a:t>
            </a:r>
            <a:r>
              <a:rPr lang="en-GB" b="1" dirty="0">
                <a:solidFill>
                  <a:srgbClr val="FF0000"/>
                </a:solidFill>
              </a:rPr>
              <a:t> – </a:t>
            </a:r>
            <a:r>
              <a:rPr lang="hr-HR" b="1" dirty="0" err="1">
                <a:solidFill>
                  <a:srgbClr val="FF0000"/>
                </a:solidFill>
              </a:rPr>
              <a:t>EdUnit</a:t>
            </a:r>
            <a:r>
              <a:rPr lang="en-GB" b="1" dirty="0">
                <a:solidFill>
                  <a:srgbClr val="FF0000"/>
                </a:solidFill>
              </a:rPr>
              <a:t> 1 </a:t>
            </a:r>
            <a:r>
              <a:rPr lang="hr-HR" dirty="0"/>
              <a:t>(</a:t>
            </a:r>
            <a:r>
              <a:rPr lang="en-US" sz="2800" i="1" dirty="0">
                <a:latin typeface="Calibri"/>
                <a:ea typeface="Calibri"/>
                <a:cs typeface="Calibri"/>
                <a:sym typeface="Calibri"/>
              </a:rPr>
              <a:t>Statistical data analysis in HCI research</a:t>
            </a:r>
            <a:r>
              <a:rPr lang="hr-HR" dirty="0"/>
              <a:t>)</a:t>
            </a:r>
            <a:endParaRPr dirty="0"/>
          </a:p>
        </p:txBody>
      </p:sp>
      <p:grpSp>
        <p:nvGrpSpPr>
          <p:cNvPr id="320" name="Google Shape;320;p1"/>
          <p:cNvGrpSpPr/>
          <p:nvPr/>
        </p:nvGrpSpPr>
        <p:grpSpPr>
          <a:xfrm>
            <a:off x="1776964" y="3558703"/>
            <a:ext cx="2079513" cy="2661603"/>
            <a:chOff x="0" y="0"/>
            <a:chExt cx="3813253" cy="5045811"/>
          </a:xfrm>
        </p:grpSpPr>
        <p:pic>
          <p:nvPicPr>
            <p:cNvPr id="321" name="Google Shape;321;p1" descr="Icon&#10;&#10;Description automatically generated"/>
            <p:cNvPicPr preferRelativeResize="0"/>
            <p:nvPr/>
          </p:nvPicPr>
          <p:blipFill rotWithShape="1">
            <a:blip r:embed="rId3">
              <a:alphaModFix/>
            </a:blip>
            <a:srcRect t="79035"/>
            <a:stretch/>
          </p:blipFill>
          <p:spPr>
            <a:xfrm>
              <a:off x="0" y="3989215"/>
              <a:ext cx="3811994" cy="1056596"/>
            </a:xfrm>
            <a:prstGeom prst="rect">
              <a:avLst/>
            </a:prstGeom>
            <a:noFill/>
            <a:ln>
              <a:noFill/>
            </a:ln>
            <a:effectLst>
              <a:outerShdw blurRad="50800" dist="38100" dir="2700000" algn="tl" rotWithShape="0">
                <a:srgbClr val="223A66"/>
              </a:outerShdw>
            </a:effectLst>
          </p:spPr>
        </p:pic>
        <p:pic>
          <p:nvPicPr>
            <p:cNvPr id="322" name="Google Shape;322;p1"/>
            <p:cNvPicPr preferRelativeResize="0"/>
            <p:nvPr/>
          </p:nvPicPr>
          <p:blipFill rotWithShape="1">
            <a:blip r:embed="rId4">
              <a:alphaModFix/>
            </a:blip>
            <a:srcRect b="21912"/>
            <a:stretch/>
          </p:blipFill>
          <p:spPr>
            <a:xfrm>
              <a:off x="1260" y="0"/>
              <a:ext cx="3811993" cy="3935666"/>
            </a:xfrm>
            <a:prstGeom prst="rect">
              <a:avLst/>
            </a:prstGeom>
            <a:noFill/>
            <a:ln>
              <a:noFill/>
            </a:ln>
          </p:spPr>
        </p:pic>
      </p:grpSp>
      <p:pic>
        <p:nvPicPr>
          <p:cNvPr id="323" name="Google Shape;323;p1" descr="Related image"/>
          <p:cNvPicPr preferRelativeResize="0"/>
          <p:nvPr/>
        </p:nvPicPr>
        <p:blipFill rotWithShape="1">
          <a:blip r:embed="rId5">
            <a:alphaModFix/>
          </a:blip>
          <a:srcRect/>
          <a:stretch/>
        </p:blipFill>
        <p:spPr>
          <a:xfrm>
            <a:off x="5425537" y="408916"/>
            <a:ext cx="1938847" cy="969424"/>
          </a:xfrm>
          <a:prstGeom prst="rect">
            <a:avLst/>
          </a:prstGeom>
          <a:noFill/>
          <a:ln>
            <a:noFill/>
          </a:ln>
        </p:spPr>
      </p:pic>
      <p:pic>
        <p:nvPicPr>
          <p:cNvPr id="324" name="Google Shape;324;p1" descr="XPRES | KTH"/>
          <p:cNvPicPr preferRelativeResize="0"/>
          <p:nvPr/>
        </p:nvPicPr>
        <p:blipFill rotWithShape="1">
          <a:blip r:embed="rId6">
            <a:alphaModFix/>
          </a:blip>
          <a:srcRect/>
          <a:stretch/>
        </p:blipFill>
        <p:spPr>
          <a:xfrm>
            <a:off x="1889760" y="523654"/>
            <a:ext cx="2722880" cy="699629"/>
          </a:xfrm>
          <a:prstGeom prst="rect">
            <a:avLst/>
          </a:prstGeom>
          <a:noFill/>
          <a:ln>
            <a:noFill/>
          </a:ln>
        </p:spPr>
      </p:pic>
      <p:pic>
        <p:nvPicPr>
          <p:cNvPr id="10" name="Picture 9">
            <a:extLst>
              <a:ext uri="{FF2B5EF4-FFF2-40B4-BE49-F238E27FC236}">
                <a16:creationId xmlns:a16="http://schemas.microsoft.com/office/drawing/2014/main" id="{53629775-60B7-A543-8965-941AD064054A}"/>
              </a:ext>
            </a:extLst>
          </p:cNvPr>
          <p:cNvPicPr>
            <a:picLocks noChangeAspect="1"/>
          </p:cNvPicPr>
          <p:nvPr/>
        </p:nvPicPr>
        <p:blipFill>
          <a:blip r:embed="rId7"/>
          <a:stretch>
            <a:fillRect/>
          </a:stretch>
        </p:blipFill>
        <p:spPr>
          <a:xfrm>
            <a:off x="7729566" y="339942"/>
            <a:ext cx="4176084" cy="883341"/>
          </a:xfrm>
          <a:prstGeom prst="rect">
            <a:avLst/>
          </a:prstGeom>
        </p:spPr>
      </p:pic>
      <p:sp>
        <p:nvSpPr>
          <p:cNvPr id="11" name="TextBox 10">
            <a:extLst>
              <a:ext uri="{FF2B5EF4-FFF2-40B4-BE49-F238E27FC236}">
                <a16:creationId xmlns:a16="http://schemas.microsoft.com/office/drawing/2014/main" id="{EEE83A56-31D1-864A-F284-0A545D16C63E}"/>
              </a:ext>
            </a:extLst>
          </p:cNvPr>
          <p:cNvSpPr txBox="1"/>
          <p:nvPr/>
        </p:nvSpPr>
        <p:spPr>
          <a:xfrm>
            <a:off x="365760" y="1359239"/>
            <a:ext cx="11517405" cy="430887"/>
          </a:xfrm>
          <a:prstGeom prst="rect">
            <a:avLst/>
          </a:prstGeom>
          <a:noFill/>
        </p:spPr>
        <p:txBody>
          <a:bodyPr wrap="square">
            <a:spAutoFit/>
          </a:bodyPr>
          <a:lstStyle/>
          <a:p>
            <a:r>
              <a:rPr lang="en-GB" sz="1100" b="0" i="0" dirty="0">
                <a:solidFill>
                  <a:srgbClr val="26324B"/>
                </a:solidFill>
                <a:effectLst/>
                <a:latin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100" dirty="0"/>
          </a:p>
        </p:txBody>
      </p:sp>
      <p:sp>
        <p:nvSpPr>
          <p:cNvPr id="2" name="TextBox 2">
            <a:extLst>
              <a:ext uri="{FF2B5EF4-FFF2-40B4-BE49-F238E27FC236}">
                <a16:creationId xmlns:a16="http://schemas.microsoft.com/office/drawing/2014/main" id="{0E589F7D-1D3E-3735-9F3C-8A492716302A}"/>
              </a:ext>
            </a:extLst>
          </p:cNvPr>
          <p:cNvSpPr txBox="1"/>
          <p:nvPr/>
        </p:nvSpPr>
        <p:spPr>
          <a:xfrm>
            <a:off x="5165835" y="4913985"/>
            <a:ext cx="6096000" cy="1169551"/>
          </a:xfrm>
          <a:prstGeom prst="rect">
            <a:avLst/>
          </a:prstGeom>
          <a:solidFill>
            <a:schemeClr val="bg1"/>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t>Disclaimer: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lvl="0">
              <a:lnSpc>
                <a:spcPct val="117647"/>
              </a:lnSpc>
            </a:pPr>
            <a:r>
              <a:rPr lang="en-GB" dirty="0"/>
              <a:t>Constructive Alignment: </a:t>
            </a:r>
            <a:r>
              <a:rPr lang="hr-HR" dirty="0" err="1"/>
              <a:t>TLAs</a:t>
            </a:r>
            <a:endParaRPr dirty="0"/>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394" name="Google Shape;394;p8"/>
          <p:cNvSpPr/>
          <p:nvPr/>
        </p:nvSpPr>
        <p:spPr>
          <a:xfrm>
            <a:off x="4460810" y="1358135"/>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Week</a:t>
            </a:r>
            <a:r>
              <a:rPr lang="hr-HR" sz="2000" dirty="0">
                <a:solidFill>
                  <a:schemeClr val="dk1"/>
                </a:solidFill>
                <a:latin typeface="Arial"/>
                <a:ea typeface="Arial"/>
                <a:cs typeface="Arial"/>
                <a:sym typeface="Arial"/>
              </a:rPr>
              <a:t> 2</a:t>
            </a:r>
            <a:endParaRPr dirty="0"/>
          </a:p>
        </p:txBody>
      </p:sp>
      <p:sp>
        <p:nvSpPr>
          <p:cNvPr id="7" name="Google Shape;411;p9"/>
          <p:cNvSpPr txBox="1">
            <a:spLocks noGrp="1"/>
          </p:cNvSpPr>
          <p:nvPr>
            <p:ph type="body" idx="1"/>
          </p:nvPr>
        </p:nvSpPr>
        <p:spPr>
          <a:xfrm>
            <a:off x="478032" y="2535971"/>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US" b="1" dirty="0"/>
              <a:t>Supporting Materials: </a:t>
            </a:r>
            <a:endParaRPr lang="en-US" dirty="0"/>
          </a:p>
          <a:p>
            <a:pPr marL="594769" lvl="1" indent="-298442">
              <a:buSzPts val="1800"/>
            </a:pPr>
            <a:r>
              <a:rPr lang="en-US" dirty="0"/>
              <a:t>Mock-up cases descriptions, a rubric (pdf file), a rubric (pdf file), teacher solutions, student presentation (</a:t>
            </a:r>
            <a:r>
              <a:rPr lang="en-US" dirty="0" err="1"/>
              <a:t>ppt</a:t>
            </a:r>
            <a:r>
              <a:rPr lang="en-US" dirty="0"/>
              <a:t> / pdf file)</a:t>
            </a:r>
          </a:p>
          <a:p>
            <a:pPr marL="296326" lvl="0" indent="-296326" algn="l" rtl="0">
              <a:lnSpc>
                <a:spcPct val="90000"/>
              </a:lnSpc>
              <a:spcBef>
                <a:spcPts val="1333"/>
              </a:spcBef>
              <a:spcAft>
                <a:spcPts val="0"/>
              </a:spcAft>
              <a:buSzPts val="2100"/>
              <a:buChar char="•"/>
            </a:pPr>
            <a:r>
              <a:rPr lang="en-US" b="1" dirty="0"/>
              <a:t>Supporting equipment: </a:t>
            </a:r>
            <a:endParaRPr lang="en-US" dirty="0"/>
          </a:p>
          <a:p>
            <a:pPr marL="594769" lvl="1" indent="-298442">
              <a:spcBef>
                <a:spcPts val="1067"/>
              </a:spcBef>
              <a:buSzPts val="1800"/>
            </a:pPr>
            <a:r>
              <a:rPr lang="en-US" dirty="0"/>
              <a:t>PC / laptop, in-class projector, statistical software (Excel, SPSS, Python environment and libraries), LMS</a:t>
            </a:r>
          </a:p>
          <a:p>
            <a:pPr marL="296326" indent="-296326">
              <a:spcBef>
                <a:spcPts val="1600"/>
              </a:spcBef>
              <a:buSzPts val="2100"/>
            </a:pPr>
            <a:r>
              <a:rPr lang="en-US" b="1" dirty="0"/>
              <a:t>Supporting facilities: </a:t>
            </a:r>
            <a:r>
              <a:rPr lang="en-US" dirty="0"/>
              <a:t>Lecture room</a:t>
            </a:r>
          </a:p>
          <a:p>
            <a:pPr marL="296326" lvl="0" indent="-160880" algn="l" rtl="0">
              <a:lnSpc>
                <a:spcPct val="90000"/>
              </a:lnSpc>
              <a:spcBef>
                <a:spcPts val="1600"/>
              </a:spcBef>
              <a:spcAft>
                <a:spcPts val="0"/>
              </a:spcAft>
              <a:buSzPts val="2133"/>
              <a:buNone/>
            </a:pPr>
            <a:endParaRPr dirty="0"/>
          </a:p>
        </p:txBody>
      </p:sp>
    </p:spTree>
    <p:extLst>
      <p:ext uri="{BB962C8B-B14F-4D97-AF65-F5344CB8AC3E}">
        <p14:creationId xmlns:p14="http://schemas.microsoft.com/office/powerpoint/2010/main" val="250337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lvl="0">
              <a:lnSpc>
                <a:spcPct val="117647"/>
              </a:lnSpc>
            </a:pPr>
            <a:r>
              <a:rPr lang="hr-HR" dirty="0"/>
              <a:t>Materials</a:t>
            </a:r>
            <a:endParaRPr dirty="0"/>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394" name="Google Shape;394;p8"/>
          <p:cNvSpPr/>
          <p:nvPr/>
        </p:nvSpPr>
        <p:spPr>
          <a:xfrm>
            <a:off x="3733447" y="490647"/>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Week</a:t>
            </a:r>
            <a:r>
              <a:rPr lang="hr-HR" sz="2000" dirty="0">
                <a:solidFill>
                  <a:schemeClr val="dk1"/>
                </a:solidFill>
                <a:latin typeface="Arial"/>
                <a:ea typeface="Arial"/>
                <a:cs typeface="Arial"/>
                <a:sym typeface="Arial"/>
              </a:rPr>
              <a:t> 2</a:t>
            </a:r>
            <a:endParaRPr dirty="0"/>
          </a:p>
        </p:txBody>
      </p:sp>
      <p:pic>
        <p:nvPicPr>
          <p:cNvPr id="2" name="Picture 1"/>
          <p:cNvPicPr>
            <a:picLocks noChangeAspect="1"/>
          </p:cNvPicPr>
          <p:nvPr/>
        </p:nvPicPr>
        <p:blipFill>
          <a:blip r:embed="rId3"/>
          <a:stretch>
            <a:fillRect/>
          </a:stretch>
        </p:blipFill>
        <p:spPr>
          <a:xfrm>
            <a:off x="4317244" y="2306897"/>
            <a:ext cx="3281262" cy="3919103"/>
          </a:xfrm>
          <a:prstGeom prst="rect">
            <a:avLst/>
          </a:prstGeom>
          <a:ln w="12700">
            <a:solidFill>
              <a:schemeClr val="tx1"/>
            </a:solidFill>
          </a:ln>
        </p:spPr>
      </p:pic>
      <p:pic>
        <p:nvPicPr>
          <p:cNvPr id="11" name="Picture 10"/>
          <p:cNvPicPr>
            <a:picLocks noChangeAspect="1"/>
          </p:cNvPicPr>
          <p:nvPr/>
        </p:nvPicPr>
        <p:blipFill>
          <a:blip r:embed="rId4"/>
          <a:stretch>
            <a:fillRect/>
          </a:stretch>
        </p:blipFill>
        <p:spPr>
          <a:xfrm>
            <a:off x="625380" y="1674837"/>
            <a:ext cx="4505199" cy="3479053"/>
          </a:xfrm>
          <a:prstGeom prst="rect">
            <a:avLst/>
          </a:prstGeom>
          <a:noFill/>
          <a:ln w="12700">
            <a:solidFill>
              <a:schemeClr val="tx1"/>
            </a:solidFill>
          </a:ln>
        </p:spPr>
      </p:pic>
      <p:pic>
        <p:nvPicPr>
          <p:cNvPr id="4" name="Picture 3"/>
          <p:cNvPicPr>
            <a:picLocks noChangeAspect="1"/>
          </p:cNvPicPr>
          <p:nvPr/>
        </p:nvPicPr>
        <p:blipFill>
          <a:blip r:embed="rId5"/>
          <a:stretch>
            <a:fillRect/>
          </a:stretch>
        </p:blipFill>
        <p:spPr>
          <a:xfrm>
            <a:off x="7290765" y="474792"/>
            <a:ext cx="4229100" cy="5879142"/>
          </a:xfrm>
          <a:prstGeom prst="rect">
            <a:avLst/>
          </a:prstGeom>
          <a:ln w="12700">
            <a:solidFill>
              <a:schemeClr val="tx1"/>
            </a:solidFill>
          </a:ln>
        </p:spPr>
      </p:pic>
    </p:spTree>
    <p:extLst>
      <p:ext uri="{BB962C8B-B14F-4D97-AF65-F5344CB8AC3E}">
        <p14:creationId xmlns:p14="http://schemas.microsoft.com/office/powerpoint/2010/main" val="195999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lvl="0">
              <a:lnSpc>
                <a:spcPct val="117647"/>
              </a:lnSpc>
            </a:pPr>
            <a:r>
              <a:rPr lang="en-GB" dirty="0"/>
              <a:t>Constructive Alignment: </a:t>
            </a:r>
            <a:r>
              <a:rPr lang="hr-HR" dirty="0" err="1"/>
              <a:t>ATs</a:t>
            </a:r>
            <a:endParaRPr dirty="0"/>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12</a:t>
            </a:fld>
            <a:endParaRPr/>
          </a:p>
        </p:txBody>
      </p:sp>
      <p:graphicFrame>
        <p:nvGraphicFramePr>
          <p:cNvPr id="393" name="Google Shape;393;p8"/>
          <p:cNvGraphicFramePr/>
          <p:nvPr>
            <p:extLst>
              <p:ext uri="{D42A27DB-BD31-4B8C-83A1-F6EECF244321}">
                <p14:modId xmlns:p14="http://schemas.microsoft.com/office/powerpoint/2010/main" val="1693060597"/>
              </p:ext>
            </p:extLst>
          </p:nvPr>
        </p:nvGraphicFramePr>
        <p:xfrm>
          <a:off x="334433" y="1411027"/>
          <a:ext cx="11523134" cy="5188333"/>
        </p:xfrm>
        <a:graphic>
          <a:graphicData uri="http://schemas.openxmlformats.org/drawingml/2006/table">
            <a:tbl>
              <a:tblPr bandRow="1">
                <a:noFill/>
                <a:tableStyleId>{698B8570-DD12-4A5B-AC46-290883BD7B1C}</a:tableStyleId>
              </a:tblPr>
              <a:tblGrid>
                <a:gridCol w="1523762">
                  <a:extLst>
                    <a:ext uri="{9D8B030D-6E8A-4147-A177-3AD203B41FA5}">
                      <a16:colId xmlns:a16="http://schemas.microsoft.com/office/drawing/2014/main" val="20000"/>
                    </a:ext>
                  </a:extLst>
                </a:gridCol>
                <a:gridCol w="4812769">
                  <a:extLst>
                    <a:ext uri="{9D8B030D-6E8A-4147-A177-3AD203B41FA5}">
                      <a16:colId xmlns:a16="http://schemas.microsoft.com/office/drawing/2014/main" val="20001"/>
                    </a:ext>
                  </a:extLst>
                </a:gridCol>
                <a:gridCol w="5186603">
                  <a:extLst>
                    <a:ext uri="{9D8B030D-6E8A-4147-A177-3AD203B41FA5}">
                      <a16:colId xmlns:a16="http://schemas.microsoft.com/office/drawing/2014/main" val="20002"/>
                    </a:ext>
                  </a:extLst>
                </a:gridCol>
              </a:tblGrid>
              <a:tr h="180138">
                <a:tc>
                  <a:txBody>
                    <a:bodyPr/>
                    <a:lstStyle/>
                    <a:p>
                      <a:pPr marL="0" marR="0" lvl="0" indent="0" algn="l" rtl="0">
                        <a:spcBef>
                          <a:spcPts val="0"/>
                        </a:spcBef>
                        <a:spcAft>
                          <a:spcPts val="0"/>
                        </a:spcAft>
                        <a:buNone/>
                      </a:pPr>
                      <a:r>
                        <a:rPr lang="hr-HR" sz="1400" b="1" u="none" strike="noStrike" cap="none" dirty="0"/>
                        <a:t>General info</a:t>
                      </a:r>
                      <a:endParaRPr sz="1400" b="1"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dirty="0"/>
                        <a:t>What the teachers do</a:t>
                      </a:r>
                      <a:endParaRPr sz="1400" b="1"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dirty="0"/>
                        <a:t>What the students do</a:t>
                      </a:r>
                      <a:endParaRPr sz="1400" b="1" dirty="0">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1134493">
                <a:tc>
                  <a:txBody>
                    <a:bodyPr/>
                    <a:lstStyle/>
                    <a:p>
                      <a:pPr marL="0" marR="0" lvl="0" indent="0" algn="l" rtl="0">
                        <a:spcBef>
                          <a:spcPts val="0"/>
                        </a:spcBef>
                        <a:spcAft>
                          <a:spcPts val="0"/>
                        </a:spcAft>
                        <a:buNone/>
                      </a:pPr>
                      <a:endParaRPr lang="hr-HR" sz="1400" b="1" dirty="0">
                        <a:solidFill>
                          <a:srgbClr val="FF0000"/>
                        </a:solidFill>
                      </a:endParaRPr>
                    </a:p>
                    <a:p>
                      <a:pPr marL="0" marR="0" lvl="0" indent="0" algn="l" rtl="0">
                        <a:spcBef>
                          <a:spcPts val="0"/>
                        </a:spcBef>
                        <a:spcAft>
                          <a:spcPts val="0"/>
                        </a:spcAft>
                        <a:buNone/>
                      </a:pPr>
                      <a:r>
                        <a:rPr lang="hr-HR" sz="1400" b="1" dirty="0">
                          <a:solidFill>
                            <a:schemeClr val="tx1"/>
                          </a:solidFill>
                        </a:rPr>
                        <a:t>AT 1</a:t>
                      </a:r>
                      <a:br>
                        <a:rPr lang="hr-HR" sz="1400" b="1" dirty="0">
                          <a:solidFill>
                            <a:schemeClr val="tx1"/>
                          </a:solidFill>
                        </a:rPr>
                      </a:br>
                      <a:r>
                        <a:rPr lang="en-GB" sz="1400" b="0" i="0" u="none" strike="noStrike" cap="none" dirty="0">
                          <a:solidFill>
                            <a:schemeClr val="dk1"/>
                          </a:solidFill>
                          <a:effectLst/>
                          <a:latin typeface="Arial"/>
                          <a:ea typeface="Arial"/>
                          <a:cs typeface="Arial"/>
                          <a:sym typeface="Arial"/>
                        </a:rPr>
                        <a:t>Project activity / Project report</a:t>
                      </a:r>
                      <a:endParaRPr sz="1400" dirty="0"/>
                    </a:p>
                    <a:p>
                      <a:pPr marL="0" marR="0" lvl="0" indent="0" algn="l" rtl="0">
                        <a:spcBef>
                          <a:spcPts val="0"/>
                        </a:spcBef>
                        <a:spcAft>
                          <a:spcPts val="0"/>
                        </a:spcAft>
                        <a:buNone/>
                      </a:pP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lvl="1"/>
                      <a:br>
                        <a:rPr lang="hr-HR" sz="1400" b="0" dirty="0"/>
                      </a:br>
                      <a:r>
                        <a:rPr lang="en-GB" sz="1400" b="0" i="0" u="none" strike="noStrike" cap="none" dirty="0">
                          <a:solidFill>
                            <a:schemeClr val="dk1"/>
                          </a:solidFill>
                          <a:effectLst/>
                          <a:latin typeface="Arial"/>
                          <a:ea typeface="Arial"/>
                          <a:cs typeface="Arial"/>
                          <a:sym typeface="Arial"/>
                        </a:rPr>
                        <a:t>Defining project assignments at the beginning of the semester. Provide support (online &amp; F2F consultations) during the semester. Organizing student presentations, evaluating projects and providing feedback.</a:t>
                      </a:r>
                      <a:endParaRPr lang="hr-HR" sz="1400" b="0" i="0" u="none" strike="noStrike" cap="none" dirty="0">
                        <a:solidFill>
                          <a:schemeClr val="dk1"/>
                        </a:solidFill>
                        <a:effectLst/>
                        <a:latin typeface="Arial"/>
                        <a:ea typeface="Arial"/>
                        <a:cs typeface="Arial"/>
                        <a:sym typeface="Arial"/>
                      </a:endParaRPr>
                    </a:p>
                  </a:txBody>
                  <a:tcPr marL="68575" marR="68575" marT="0" marB="0"/>
                </a:tc>
                <a:tc>
                  <a:txBody>
                    <a:bodyPr/>
                    <a:lstStyle/>
                    <a:p>
                      <a:pPr lvl="1"/>
                      <a:endParaRPr lang="hr-HR" sz="1400" b="0" i="0" u="none" strike="noStrike" cap="none" dirty="0">
                        <a:solidFill>
                          <a:schemeClr val="dk1"/>
                        </a:solidFill>
                        <a:effectLst/>
                        <a:latin typeface="Arial"/>
                        <a:ea typeface="Arial"/>
                        <a:cs typeface="Arial"/>
                        <a:sym typeface="Arial"/>
                      </a:endParaRPr>
                    </a:p>
                    <a:p>
                      <a:pPr lvl="1"/>
                      <a:r>
                        <a:rPr lang="en-GB" sz="1400" b="0" i="0" u="none" strike="noStrike" cap="none" dirty="0">
                          <a:solidFill>
                            <a:schemeClr val="dk1"/>
                          </a:solidFill>
                          <a:effectLst/>
                          <a:latin typeface="Arial"/>
                          <a:ea typeface="Arial"/>
                          <a:cs typeface="Arial"/>
                          <a:sym typeface="Arial"/>
                        </a:rPr>
                        <a:t>Work on the project assignment includes three major groups of activities: (1) implementation of the interactive system and/or interaction methods, (2) organizing and conducting the HCI experiment, (3) statistical analysis of data obtained within the experiment, with drawing conclusions. Teacher support is available during the semester.</a:t>
                      </a:r>
                      <a:endParaRPr lang="hr-HR" sz="1400" b="0" i="0" u="none" strike="noStrike" cap="none" dirty="0">
                        <a:solidFill>
                          <a:schemeClr val="dk1"/>
                        </a:solidFill>
                        <a:effectLst/>
                        <a:latin typeface="Arial"/>
                        <a:ea typeface="Arial"/>
                        <a:cs typeface="Arial"/>
                        <a:sym typeface="Arial"/>
                      </a:endParaRPr>
                    </a:p>
                    <a:p>
                      <a:pPr lvl="1"/>
                      <a:endParaRPr lang="hr-HR" sz="1400" b="0" i="0" u="none" strike="noStrike" cap="none" dirty="0">
                        <a:solidFill>
                          <a:schemeClr val="dk1"/>
                        </a:solidFill>
                        <a:effectLst/>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162124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hr-HR" sz="1400" b="1"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tx1"/>
                          </a:solidFill>
                        </a:rPr>
                        <a:t>AT </a:t>
                      </a:r>
                      <a:r>
                        <a:rPr lang="hr-HR" sz="1400" b="1" dirty="0">
                          <a:solidFill>
                            <a:schemeClr val="tx1"/>
                          </a:solidFill>
                        </a:rPr>
                        <a:t>2</a:t>
                      </a:r>
                      <a:br>
                        <a:rPr lang="en-US" sz="1400" b="1" dirty="0">
                          <a:solidFill>
                            <a:schemeClr val="tx1"/>
                          </a:solidFill>
                        </a:rPr>
                      </a:br>
                      <a:r>
                        <a:rPr lang="en-GB" sz="1400" b="0" i="0" u="none" strike="noStrike" cap="none" dirty="0">
                          <a:solidFill>
                            <a:schemeClr val="dk1"/>
                          </a:solidFill>
                          <a:effectLst/>
                          <a:latin typeface="Arial"/>
                          <a:ea typeface="Arial"/>
                          <a:cs typeface="Arial"/>
                          <a:sym typeface="Arial"/>
                        </a:rPr>
                        <a:t>Mock-up case as an assessment task</a:t>
                      </a:r>
                      <a:endParaRPr sz="1400" dirty="0">
                        <a:latin typeface="Georgia"/>
                        <a:ea typeface="Georgia"/>
                        <a:cs typeface="Georgia"/>
                        <a:sym typeface="Georgia"/>
                      </a:endParaRPr>
                    </a:p>
                  </a:txBody>
                  <a:tcPr marL="68575" marR="68575" marT="0" marB="0"/>
                </a:tc>
                <a:tc>
                  <a:txBody>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hr-HR" sz="1400" b="0" i="0" u="none" strike="noStrike" cap="none" dirty="0">
                        <a:solidFill>
                          <a:schemeClr val="dk1"/>
                        </a:solidFill>
                        <a:effectLst/>
                        <a:latin typeface="Arial"/>
                        <a:ea typeface="Arial"/>
                        <a:cs typeface="Arial"/>
                        <a:sym typeface="Arial"/>
                      </a:endParaRP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dirty="0">
                          <a:solidFill>
                            <a:schemeClr val="dk1"/>
                          </a:solidFill>
                          <a:effectLst/>
                          <a:latin typeface="Arial"/>
                          <a:ea typeface="Arial"/>
                          <a:cs typeface="Arial"/>
                          <a:sym typeface="Arial"/>
                        </a:rPr>
                        <a:t>Present (prepare and deliver via LMS) a small-scale case study: a hypothetical HCI experiment (description) and corresponding data (online data generators can be utilized). Provide web links to online tutorials and supplementary learning material. Recommend possible software tools. Provide a rubric (a matrix combination of checklist and scoring guide). Support students online (via LMS forum).</a:t>
                      </a:r>
                      <a:endParaRPr lang="hr-HR" sz="1400" b="0" i="0" u="none" strike="noStrike" cap="none" dirty="0">
                        <a:solidFill>
                          <a:schemeClr val="dk1"/>
                        </a:solidFill>
                        <a:effectLst/>
                        <a:latin typeface="Arial"/>
                        <a:ea typeface="Arial"/>
                        <a:cs typeface="Arial"/>
                        <a:sym typeface="Arial"/>
                      </a:endParaRPr>
                    </a:p>
                    <a:p>
                      <a:pPr lvl="1"/>
                      <a:endParaRPr lang="hr-HR" sz="1400" b="0" i="0" u="none" strike="noStrike" cap="none" dirty="0">
                        <a:solidFill>
                          <a:schemeClr val="dk1"/>
                        </a:solidFill>
                        <a:effectLst/>
                        <a:latin typeface="Arial"/>
                        <a:ea typeface="Arial"/>
                        <a:cs typeface="Arial"/>
                        <a:sym typeface="Arial"/>
                      </a:endParaRPr>
                    </a:p>
                  </a:txBody>
                  <a:tcPr marL="68575" marR="68575" marT="0" marB="0"/>
                </a:tc>
                <a:tc>
                  <a:txBody>
                    <a:bodyPr/>
                    <a:lstStyle/>
                    <a:p>
                      <a:pPr lvl="1"/>
                      <a:endParaRPr lang="hr-HR" sz="1400" b="0" i="0" u="none" strike="noStrike" cap="none" dirty="0">
                        <a:solidFill>
                          <a:schemeClr val="dk1"/>
                        </a:solidFill>
                        <a:effectLst/>
                        <a:latin typeface="Arial"/>
                        <a:ea typeface="Arial"/>
                        <a:cs typeface="Arial"/>
                        <a:sym typeface="Arial"/>
                      </a:endParaRPr>
                    </a:p>
                    <a:p>
                      <a:pPr lvl="1"/>
                      <a:r>
                        <a:rPr lang="en-US" sz="1400" b="0" i="0" u="none" strike="noStrike" cap="none" dirty="0">
                          <a:solidFill>
                            <a:schemeClr val="dk1"/>
                          </a:solidFill>
                          <a:effectLst/>
                          <a:latin typeface="Arial"/>
                          <a:ea typeface="Arial"/>
                          <a:cs typeface="Arial"/>
                          <a:sym typeface="Arial"/>
                        </a:rPr>
                        <a:t>Analyze the description and data from the obtained mock-up case. Select the appropriate statistical test for a given case study. Utilize the online resources (tutorials, wide web search), and get familiar with the software selected for statistical analysis. Apply statistical analysis (within software tool), derive conclusions, write and submit report via LMS. If necessary, ask for help / clarifications on the LMS forum. Present the results of the mock-up case analysis</a:t>
                      </a:r>
                      <a:r>
                        <a:rPr lang="en-GB" sz="1400" b="0" i="0" u="none" strike="noStrike" cap="none" dirty="0">
                          <a:solidFill>
                            <a:schemeClr val="dk1"/>
                          </a:solidFill>
                          <a:effectLst/>
                          <a:latin typeface="Arial"/>
                          <a:ea typeface="Arial"/>
                          <a:cs typeface="Arial"/>
                          <a:sym typeface="Arial"/>
                        </a:rPr>
                        <a:t>.</a:t>
                      </a:r>
                      <a:endParaRPr lang="hr-HR" sz="1400" b="0" i="0" u="none" strike="noStrike" cap="none" dirty="0">
                        <a:solidFill>
                          <a:schemeClr val="dk1"/>
                        </a:solidFill>
                        <a:effectLst/>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113449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hr-HR" sz="1400" b="1"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tx1"/>
                          </a:solidFill>
                        </a:rPr>
                        <a:t>AT </a:t>
                      </a:r>
                      <a:r>
                        <a:rPr lang="hr-HR" sz="1400" b="1" dirty="0">
                          <a:solidFill>
                            <a:schemeClr val="tx1"/>
                          </a:solidFill>
                        </a:rPr>
                        <a:t>3</a:t>
                      </a:r>
                      <a:br>
                        <a:rPr lang="en-US" sz="1400" b="1" dirty="0">
                          <a:solidFill>
                            <a:schemeClr val="tx1"/>
                          </a:solidFill>
                        </a:rPr>
                      </a:br>
                      <a:r>
                        <a:rPr lang="en-US" sz="1400" b="0" i="0" u="none" strike="noStrike" cap="none" noProof="0" dirty="0">
                          <a:solidFill>
                            <a:schemeClr val="dk1"/>
                          </a:solidFill>
                          <a:effectLst/>
                          <a:latin typeface="Arial"/>
                          <a:ea typeface="Arial"/>
                          <a:cs typeface="Arial"/>
                          <a:sym typeface="Arial"/>
                        </a:rPr>
                        <a:t>Written</a:t>
                      </a:r>
                      <a:r>
                        <a:rPr lang="hr-HR" sz="1400" b="0" i="0" u="none" strike="noStrike" cap="none" dirty="0">
                          <a:solidFill>
                            <a:schemeClr val="dk1"/>
                          </a:solidFill>
                          <a:effectLst/>
                          <a:latin typeface="Arial"/>
                          <a:ea typeface="Arial"/>
                          <a:cs typeface="Arial"/>
                          <a:sym typeface="Arial"/>
                        </a:rPr>
                        <a:t> </a:t>
                      </a:r>
                      <a:r>
                        <a:rPr lang="en-US" sz="1400" b="0" i="0" u="none" strike="noStrike" cap="none" noProof="0" dirty="0">
                          <a:solidFill>
                            <a:schemeClr val="dk1"/>
                          </a:solidFill>
                          <a:effectLst/>
                          <a:latin typeface="Arial"/>
                          <a:ea typeface="Arial"/>
                          <a:cs typeface="Arial"/>
                          <a:sym typeface="Arial"/>
                        </a:rPr>
                        <a:t>exam</a:t>
                      </a:r>
                      <a:endParaRPr lang="en-US" sz="1400" noProof="0" dirty="0"/>
                    </a:p>
                    <a:p>
                      <a:pPr marL="0" marR="0" lvl="0" indent="0" algn="l" rtl="0">
                        <a:spcBef>
                          <a:spcPts val="0"/>
                        </a:spcBef>
                        <a:spcAft>
                          <a:spcPts val="0"/>
                        </a:spcAft>
                        <a:buNone/>
                      </a:pPr>
                      <a:endParaRPr sz="1400" dirty="0">
                        <a:latin typeface="Georgia"/>
                        <a:ea typeface="Georgia"/>
                        <a:cs typeface="Georgia"/>
                        <a:sym typeface="Georgia"/>
                      </a:endParaRPr>
                    </a:p>
                  </a:txBody>
                  <a:tcPr marL="68575" marR="68575" marT="0" marB="0"/>
                </a:tc>
                <a:tc>
                  <a:txBody>
                    <a:bodyPr/>
                    <a:lstStyle/>
                    <a:p>
                      <a:pPr lvl="1"/>
                      <a:endParaRPr lang="hr-HR" sz="1400" b="0" i="0" u="none" strike="noStrike" cap="none" dirty="0">
                        <a:solidFill>
                          <a:schemeClr val="dk1"/>
                        </a:solidFill>
                        <a:effectLst/>
                        <a:latin typeface="Arial"/>
                        <a:ea typeface="Arial"/>
                        <a:cs typeface="Arial"/>
                        <a:sym typeface="Arial"/>
                      </a:endParaRPr>
                    </a:p>
                    <a:p>
                      <a:pPr lvl="1"/>
                      <a:r>
                        <a:rPr lang="en-GB" sz="1400" b="0" i="0" u="none" strike="noStrike" cap="none" dirty="0">
                          <a:solidFill>
                            <a:schemeClr val="dk1"/>
                          </a:solidFill>
                          <a:effectLst/>
                          <a:latin typeface="Arial"/>
                          <a:ea typeface="Arial"/>
                          <a:cs typeface="Arial"/>
                          <a:sym typeface="Arial"/>
                        </a:rPr>
                        <a:t>Design, preparation and organization of the written exam. Grading exams, providing feedback and exam reviews.</a:t>
                      </a:r>
                      <a:endParaRPr lang="hr-HR" sz="1400" b="0" i="0" u="none" strike="noStrike" cap="none" dirty="0">
                        <a:solidFill>
                          <a:schemeClr val="dk1"/>
                        </a:solidFill>
                        <a:effectLst/>
                        <a:latin typeface="Arial"/>
                        <a:ea typeface="Arial"/>
                        <a:cs typeface="Arial"/>
                        <a:sym typeface="Arial"/>
                      </a:endParaRPr>
                    </a:p>
                  </a:txBody>
                  <a:tcPr marL="68575" marR="68575" marT="0" marB="0"/>
                </a:tc>
                <a:tc>
                  <a:txBody>
                    <a:bodyPr/>
                    <a:lstStyle/>
                    <a:p>
                      <a:pPr lvl="1"/>
                      <a:endParaRPr lang="hr-HR" sz="1400" b="0" i="0" u="none" strike="noStrike" cap="none" dirty="0">
                        <a:solidFill>
                          <a:schemeClr val="dk1"/>
                        </a:solidFill>
                        <a:effectLst/>
                        <a:latin typeface="Arial"/>
                        <a:ea typeface="Arial"/>
                        <a:cs typeface="Arial"/>
                        <a:sym typeface="Arial"/>
                      </a:endParaRPr>
                    </a:p>
                    <a:p>
                      <a:pPr lvl="1"/>
                      <a:r>
                        <a:rPr lang="en-US" sz="1400" b="0" i="0" u="none" strike="noStrike" cap="none" dirty="0">
                          <a:solidFill>
                            <a:schemeClr val="dk1"/>
                          </a:solidFill>
                          <a:effectLst/>
                          <a:latin typeface="Arial"/>
                          <a:ea typeface="Arial"/>
                          <a:cs typeface="Arial"/>
                          <a:sym typeface="Arial"/>
                        </a:rPr>
                        <a:t>Attending the exam, answering the questions</a:t>
                      </a:r>
                      <a:r>
                        <a:rPr lang="en-GB" sz="1400" b="0" i="0" u="none" strike="noStrike" cap="none" dirty="0">
                          <a:solidFill>
                            <a:schemeClr val="dk1"/>
                          </a:solidFill>
                          <a:effectLst/>
                          <a:latin typeface="Arial"/>
                          <a:ea typeface="Arial"/>
                          <a:cs typeface="Arial"/>
                          <a:sym typeface="Arial"/>
                        </a:rPr>
                        <a:t>.</a:t>
                      </a:r>
                      <a:endParaRPr lang="hr-HR" sz="1400" b="0" i="0" u="none" strike="noStrike" cap="none" dirty="0">
                        <a:solidFill>
                          <a:schemeClr val="dk1"/>
                        </a:solidFill>
                        <a:effectLst/>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bl>
          </a:graphicData>
        </a:graphic>
      </p:graphicFrame>
      <p:sp>
        <p:nvSpPr>
          <p:cNvPr id="3" name="Rounded Rectangle 2"/>
          <p:cNvSpPr/>
          <p:nvPr/>
        </p:nvSpPr>
        <p:spPr>
          <a:xfrm>
            <a:off x="228600" y="3366655"/>
            <a:ext cx="11793682" cy="2264041"/>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32171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lvl="0">
              <a:lnSpc>
                <a:spcPct val="117647"/>
              </a:lnSpc>
            </a:pPr>
            <a:r>
              <a:rPr lang="en-GB" dirty="0"/>
              <a:t>Constructive Alignment: </a:t>
            </a:r>
            <a:r>
              <a:rPr lang="hr-HR" dirty="0"/>
              <a:t>AT </a:t>
            </a:r>
            <a:r>
              <a:rPr lang="sr-Latn-RS" dirty="0"/>
              <a:t>examples</a:t>
            </a:r>
            <a:r>
              <a:rPr lang="hr-HR" dirty="0"/>
              <a:t> (1/3)</a:t>
            </a:r>
            <a:endParaRPr dirty="0"/>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13</a:t>
            </a:fld>
            <a:endParaRPr/>
          </a:p>
        </p:txBody>
      </p:sp>
      <p:graphicFrame>
        <p:nvGraphicFramePr>
          <p:cNvPr id="393" name="Google Shape;393;p8"/>
          <p:cNvGraphicFramePr/>
          <p:nvPr>
            <p:extLst>
              <p:ext uri="{D42A27DB-BD31-4B8C-83A1-F6EECF244321}">
                <p14:modId xmlns:p14="http://schemas.microsoft.com/office/powerpoint/2010/main" val="2743473635"/>
              </p:ext>
            </p:extLst>
          </p:nvPr>
        </p:nvGraphicFramePr>
        <p:xfrm>
          <a:off x="334433" y="2309648"/>
          <a:ext cx="11523134" cy="2823461"/>
        </p:xfrm>
        <a:graphic>
          <a:graphicData uri="http://schemas.openxmlformats.org/drawingml/2006/table">
            <a:tbl>
              <a:tblPr bandRow="1">
                <a:noFill/>
                <a:tableStyleId>{698B8570-DD12-4A5B-AC46-290883BD7B1C}</a:tableStyleId>
              </a:tblPr>
              <a:tblGrid>
                <a:gridCol w="1523762">
                  <a:extLst>
                    <a:ext uri="{9D8B030D-6E8A-4147-A177-3AD203B41FA5}">
                      <a16:colId xmlns:a16="http://schemas.microsoft.com/office/drawing/2014/main" val="20000"/>
                    </a:ext>
                  </a:extLst>
                </a:gridCol>
                <a:gridCol w="5675214">
                  <a:extLst>
                    <a:ext uri="{9D8B030D-6E8A-4147-A177-3AD203B41FA5}">
                      <a16:colId xmlns:a16="http://schemas.microsoft.com/office/drawing/2014/main" val="20001"/>
                    </a:ext>
                  </a:extLst>
                </a:gridCol>
                <a:gridCol w="4324158">
                  <a:extLst>
                    <a:ext uri="{9D8B030D-6E8A-4147-A177-3AD203B41FA5}">
                      <a16:colId xmlns:a16="http://schemas.microsoft.com/office/drawing/2014/main" val="20002"/>
                    </a:ext>
                  </a:extLst>
                </a:gridCol>
              </a:tblGrid>
              <a:tr h="357039">
                <a:tc>
                  <a:txBody>
                    <a:bodyPr/>
                    <a:lstStyle/>
                    <a:p>
                      <a:pPr marL="0" marR="0" lvl="0" indent="0" algn="l" rtl="0">
                        <a:spcBef>
                          <a:spcPts val="0"/>
                        </a:spcBef>
                        <a:spcAft>
                          <a:spcPts val="0"/>
                        </a:spcAft>
                        <a:buNone/>
                      </a:pPr>
                      <a:r>
                        <a:rPr lang="hr-HR" sz="1400" b="1" u="none" strike="noStrike" cap="none" dirty="0"/>
                        <a:t>General info</a:t>
                      </a:r>
                      <a:endParaRPr sz="1400" b="1"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sr-Latn-RS" sz="1400" b="1" noProof="0" dirty="0"/>
                        <a:t>Example</a:t>
                      </a:r>
                      <a:endParaRPr lang="sr-Latn-RS" sz="1400" b="1" noProof="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sr-Latn-RS" sz="1400" b="1" noProof="0" dirty="0"/>
                        <a:t>Grading</a:t>
                      </a:r>
                      <a:r>
                        <a:rPr lang="hr-HR" sz="1400" b="1" dirty="0"/>
                        <a:t> </a:t>
                      </a:r>
                      <a:r>
                        <a:rPr lang="sr-Latn-RS" sz="1400" b="1" noProof="0" dirty="0"/>
                        <a:t>criteria</a:t>
                      </a:r>
                      <a:endParaRPr lang="sr-Latn-RS" sz="1400" b="1" noProof="0" dirty="0">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2466422">
                <a:tc>
                  <a:txBody>
                    <a:bodyPr/>
                    <a:lstStyle/>
                    <a:p>
                      <a:pPr marL="0" marR="0" lvl="0" indent="0" algn="l" rtl="0">
                        <a:spcBef>
                          <a:spcPts val="0"/>
                        </a:spcBef>
                        <a:spcAft>
                          <a:spcPts val="0"/>
                        </a:spcAft>
                        <a:buNone/>
                      </a:pPr>
                      <a:endParaRPr lang="hr-HR" sz="1400" b="1" dirty="0">
                        <a:solidFill>
                          <a:srgbClr val="FF0000"/>
                        </a:solidFill>
                      </a:endParaRPr>
                    </a:p>
                    <a:p>
                      <a:pPr marL="0" marR="0" lvl="0" indent="0" algn="l" rtl="0">
                        <a:spcBef>
                          <a:spcPts val="0"/>
                        </a:spcBef>
                        <a:spcAft>
                          <a:spcPts val="0"/>
                        </a:spcAft>
                        <a:buNone/>
                      </a:pPr>
                      <a:r>
                        <a:rPr lang="hr-HR" sz="1400" b="1" dirty="0">
                          <a:solidFill>
                            <a:schemeClr val="tx1"/>
                          </a:solidFill>
                        </a:rPr>
                        <a:t>AT 1</a:t>
                      </a:r>
                      <a:br>
                        <a:rPr lang="hr-HR" sz="1400" b="1" dirty="0">
                          <a:solidFill>
                            <a:schemeClr val="tx1"/>
                          </a:solidFill>
                        </a:rPr>
                      </a:br>
                      <a:r>
                        <a:rPr lang="en-GB" sz="1400" b="0" i="0" u="none" strike="noStrike" cap="none" dirty="0">
                          <a:solidFill>
                            <a:schemeClr val="dk1"/>
                          </a:solidFill>
                          <a:effectLst/>
                          <a:latin typeface="Arial"/>
                          <a:ea typeface="Arial"/>
                          <a:cs typeface="Arial"/>
                          <a:sym typeface="Arial"/>
                        </a:rPr>
                        <a:t>Project activity / Project report</a:t>
                      </a:r>
                      <a:endParaRPr sz="1400" dirty="0"/>
                    </a:p>
                    <a:p>
                      <a:pPr marL="0" marR="0" lvl="0" indent="0" algn="l" rtl="0">
                        <a:spcBef>
                          <a:spcPts val="0"/>
                        </a:spcBef>
                        <a:spcAft>
                          <a:spcPts val="0"/>
                        </a:spcAft>
                        <a:buNone/>
                      </a:pP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lvl="1"/>
                      <a:br>
                        <a:rPr lang="hr-HR" sz="1400" b="0" dirty="0"/>
                      </a:br>
                      <a:r>
                        <a:rPr lang="en-GB" sz="1400" b="0" i="0" u="none" strike="noStrike" cap="none" dirty="0">
                          <a:solidFill>
                            <a:schemeClr val="dk1"/>
                          </a:solidFill>
                          <a:effectLst/>
                          <a:latin typeface="Arial"/>
                          <a:ea typeface="Arial"/>
                          <a:cs typeface="Arial"/>
                          <a:sym typeface="Arial"/>
                        </a:rPr>
                        <a:t>Develop at least two different text entry methods for touchscreen smartphones that are specifically designed for the context of one-handed use. Organize and conduct a controlled HCI experiment that tests both the efficiency and the subjective satisfaction of users when working with the proposed text entry methods. Perform a statistical analysis of the data obtained through the experiment and draw appropriate conclusions and generalizations. Write a project report and prepare a presentation.</a:t>
                      </a:r>
                      <a:endParaRPr lang="hr-HR" sz="1400" b="0" i="0" u="none" strike="noStrike" cap="none" dirty="0">
                        <a:solidFill>
                          <a:schemeClr val="dk1"/>
                        </a:solidFill>
                        <a:effectLst/>
                        <a:latin typeface="Arial"/>
                        <a:ea typeface="Arial"/>
                        <a:cs typeface="Arial"/>
                        <a:sym typeface="Arial"/>
                      </a:endParaRPr>
                    </a:p>
                  </a:txBody>
                  <a:tcPr marL="68575" marR="68575" marT="0" marB="0"/>
                </a:tc>
                <a:tc>
                  <a:txBody>
                    <a:bodyPr/>
                    <a:lstStyle/>
                    <a:p>
                      <a:pPr lvl="1"/>
                      <a:endParaRPr lang="hr-HR" sz="1400" b="0" i="0" u="none" strike="noStrike" cap="none" dirty="0">
                        <a:solidFill>
                          <a:schemeClr val="dk1"/>
                        </a:solidFill>
                        <a:effectLst/>
                        <a:latin typeface="Arial"/>
                        <a:ea typeface="Arial"/>
                        <a:cs typeface="Arial"/>
                        <a:sym typeface="Arial"/>
                      </a:endParaRPr>
                    </a:p>
                    <a:p>
                      <a:r>
                        <a:rPr lang="en-GB" sz="1400" b="0" i="0" u="none" strike="noStrike" cap="none" dirty="0">
                          <a:solidFill>
                            <a:schemeClr val="dk1"/>
                          </a:solidFill>
                          <a:effectLst/>
                          <a:latin typeface="Arial"/>
                          <a:ea typeface="Arial"/>
                          <a:cs typeface="Arial"/>
                          <a:sym typeface="Arial"/>
                        </a:rPr>
                        <a:t>1/3 of the available points – Implementation</a:t>
                      </a:r>
                      <a:br>
                        <a:rPr lang="en-GB" sz="1400" b="0" i="0" u="none" strike="noStrike" cap="none" dirty="0">
                          <a:solidFill>
                            <a:schemeClr val="dk1"/>
                          </a:solidFill>
                          <a:effectLst/>
                          <a:latin typeface="Arial"/>
                          <a:ea typeface="Arial"/>
                          <a:cs typeface="Arial"/>
                          <a:sym typeface="Arial"/>
                        </a:rPr>
                      </a:br>
                      <a:r>
                        <a:rPr lang="en-GB" sz="1400" b="0" i="0" u="none" strike="noStrike" cap="none" dirty="0">
                          <a:solidFill>
                            <a:schemeClr val="dk1"/>
                          </a:solidFill>
                          <a:effectLst/>
                          <a:latin typeface="Arial"/>
                          <a:ea typeface="Arial"/>
                          <a:cs typeface="Arial"/>
                          <a:sym typeface="Arial"/>
                        </a:rPr>
                        <a:t>1/3 of the available points – HCI experiment</a:t>
                      </a:r>
                      <a:br>
                        <a:rPr lang="en-GB" sz="1400" b="0" i="0" u="none" strike="noStrike" cap="none" dirty="0">
                          <a:solidFill>
                            <a:schemeClr val="dk1"/>
                          </a:solidFill>
                          <a:effectLst/>
                          <a:latin typeface="Arial"/>
                          <a:ea typeface="Arial"/>
                          <a:cs typeface="Arial"/>
                          <a:sym typeface="Arial"/>
                        </a:rPr>
                      </a:br>
                      <a:r>
                        <a:rPr lang="en-GB" sz="1400" b="0" i="0" u="none" strike="noStrike" cap="none" dirty="0">
                          <a:solidFill>
                            <a:schemeClr val="dk1"/>
                          </a:solidFill>
                          <a:effectLst/>
                          <a:latin typeface="Arial"/>
                          <a:ea typeface="Arial"/>
                          <a:cs typeface="Arial"/>
                          <a:sym typeface="Arial"/>
                        </a:rPr>
                        <a:t>1/3 of the available points – Statistical analysis</a:t>
                      </a:r>
                      <a:endParaRPr lang="hr-HR" sz="1400" b="0" i="0" u="none" strike="noStrike" cap="none" dirty="0">
                        <a:solidFill>
                          <a:schemeClr val="dk1"/>
                        </a:solidFill>
                        <a:effectLst/>
                        <a:latin typeface="Arial"/>
                        <a:ea typeface="Arial"/>
                        <a:cs typeface="Arial"/>
                        <a:sym typeface="Arial"/>
                      </a:endParaRPr>
                    </a:p>
                    <a:p>
                      <a:pPr lvl="1"/>
                      <a:endParaRPr lang="hr-HR" sz="1400" b="0" i="0" u="none" strike="noStrike" cap="none" dirty="0">
                        <a:solidFill>
                          <a:schemeClr val="dk1"/>
                        </a:solidFill>
                        <a:effectLst/>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23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lvl="0">
              <a:lnSpc>
                <a:spcPct val="117647"/>
              </a:lnSpc>
            </a:pPr>
            <a:r>
              <a:rPr lang="en-GB" dirty="0"/>
              <a:t>Constructive Alignment: </a:t>
            </a:r>
            <a:r>
              <a:rPr lang="hr-HR" dirty="0"/>
              <a:t>AT </a:t>
            </a:r>
            <a:r>
              <a:rPr lang="sr-Latn-RS" dirty="0"/>
              <a:t>examples</a:t>
            </a:r>
            <a:r>
              <a:rPr lang="hr-HR" dirty="0"/>
              <a:t> (2/3)</a:t>
            </a:r>
            <a:endParaRPr dirty="0"/>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14</a:t>
            </a:fld>
            <a:endParaRPr/>
          </a:p>
        </p:txBody>
      </p:sp>
      <p:graphicFrame>
        <p:nvGraphicFramePr>
          <p:cNvPr id="393" name="Google Shape;393;p8"/>
          <p:cNvGraphicFramePr/>
          <p:nvPr>
            <p:extLst>
              <p:ext uri="{D42A27DB-BD31-4B8C-83A1-F6EECF244321}">
                <p14:modId xmlns:p14="http://schemas.microsoft.com/office/powerpoint/2010/main" val="1988911291"/>
              </p:ext>
            </p:extLst>
          </p:nvPr>
        </p:nvGraphicFramePr>
        <p:xfrm>
          <a:off x="334433" y="1924684"/>
          <a:ext cx="11523134" cy="4278689"/>
        </p:xfrm>
        <a:graphic>
          <a:graphicData uri="http://schemas.openxmlformats.org/drawingml/2006/table">
            <a:tbl>
              <a:tblPr bandRow="1">
                <a:noFill/>
                <a:tableStyleId>{698B8570-DD12-4A5B-AC46-290883BD7B1C}</a:tableStyleId>
              </a:tblPr>
              <a:tblGrid>
                <a:gridCol w="1523762">
                  <a:extLst>
                    <a:ext uri="{9D8B030D-6E8A-4147-A177-3AD203B41FA5}">
                      <a16:colId xmlns:a16="http://schemas.microsoft.com/office/drawing/2014/main" val="20000"/>
                    </a:ext>
                  </a:extLst>
                </a:gridCol>
                <a:gridCol w="6018114">
                  <a:extLst>
                    <a:ext uri="{9D8B030D-6E8A-4147-A177-3AD203B41FA5}">
                      <a16:colId xmlns:a16="http://schemas.microsoft.com/office/drawing/2014/main" val="20001"/>
                    </a:ext>
                  </a:extLst>
                </a:gridCol>
                <a:gridCol w="3981258">
                  <a:extLst>
                    <a:ext uri="{9D8B030D-6E8A-4147-A177-3AD203B41FA5}">
                      <a16:colId xmlns:a16="http://schemas.microsoft.com/office/drawing/2014/main" val="20002"/>
                    </a:ext>
                  </a:extLst>
                </a:gridCol>
              </a:tblGrid>
              <a:tr h="383433">
                <a:tc>
                  <a:txBody>
                    <a:bodyPr/>
                    <a:lstStyle/>
                    <a:p>
                      <a:pPr marL="0" marR="0" lvl="0" indent="0" algn="l" rtl="0">
                        <a:spcBef>
                          <a:spcPts val="0"/>
                        </a:spcBef>
                        <a:spcAft>
                          <a:spcPts val="0"/>
                        </a:spcAft>
                        <a:buNone/>
                      </a:pPr>
                      <a:r>
                        <a:rPr lang="hr-HR" sz="1400" b="1" u="none" strike="noStrike" cap="none" dirty="0"/>
                        <a:t>General info</a:t>
                      </a:r>
                      <a:endParaRPr sz="1400" b="1"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sr-Latn-RS" sz="1400" b="1" noProof="0" dirty="0"/>
                        <a:t>Example</a:t>
                      </a:r>
                      <a:endParaRPr lang="sr-Latn-RS" sz="1400" b="1" noProof="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sr-Latn-RS" sz="1400" b="1" noProof="0" dirty="0"/>
                        <a:t>Grading</a:t>
                      </a:r>
                      <a:r>
                        <a:rPr lang="hr-HR" sz="1400" b="1" dirty="0"/>
                        <a:t> </a:t>
                      </a:r>
                      <a:r>
                        <a:rPr lang="sr-Latn-RS" sz="1400" b="1" noProof="0" dirty="0"/>
                        <a:t>criteria</a:t>
                      </a:r>
                      <a:endParaRPr lang="sr-Latn-RS" sz="1400" b="1" noProof="0" dirty="0">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895256">
                <a:tc>
                  <a:txBody>
                    <a:bodyPr/>
                    <a:lstStyle/>
                    <a:p>
                      <a:pPr marL="0" marR="0" lvl="0" indent="0" algn="l" rtl="0">
                        <a:spcBef>
                          <a:spcPts val="0"/>
                        </a:spcBef>
                        <a:spcAft>
                          <a:spcPts val="0"/>
                        </a:spcAft>
                        <a:buNone/>
                      </a:pPr>
                      <a:endParaRPr lang="hr-HR" sz="1400" b="1"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tx1"/>
                          </a:solidFill>
                        </a:rPr>
                        <a:t>AT 2</a:t>
                      </a:r>
                      <a:br>
                        <a:rPr lang="en-US" sz="1400" b="1" dirty="0">
                          <a:solidFill>
                            <a:schemeClr val="tx1"/>
                          </a:solidFill>
                        </a:rPr>
                      </a:br>
                      <a:r>
                        <a:rPr lang="en-US" sz="1400" b="0" i="0" u="none" strike="noStrike" cap="none" dirty="0">
                          <a:solidFill>
                            <a:schemeClr val="dk1"/>
                          </a:solidFill>
                          <a:effectLst/>
                          <a:latin typeface="Arial"/>
                          <a:ea typeface="Arial"/>
                          <a:cs typeface="Arial"/>
                          <a:sym typeface="Arial"/>
                        </a:rPr>
                        <a:t>Mock-up case as an assessment task</a:t>
                      </a:r>
                      <a:endParaRPr lang="en-US" sz="1400" dirty="0">
                        <a:latin typeface="Georgia"/>
                        <a:ea typeface="Georgia"/>
                        <a:cs typeface="Georgia"/>
                        <a:sym typeface="Georgia"/>
                      </a:endParaRPr>
                    </a:p>
                    <a:p>
                      <a:pPr marL="0" marR="0" lvl="0" indent="0" algn="l" rtl="0">
                        <a:spcBef>
                          <a:spcPts val="0"/>
                        </a:spcBef>
                        <a:spcAft>
                          <a:spcPts val="0"/>
                        </a:spcAft>
                        <a:buNone/>
                      </a:pP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lvl="1"/>
                      <a:br>
                        <a:rPr lang="hr-HR" sz="1400" b="0" dirty="0"/>
                      </a:br>
                      <a:r>
                        <a:rPr lang="en-GB" sz="1400" b="0" i="0" u="none" strike="noStrike" cap="none" dirty="0">
                          <a:solidFill>
                            <a:schemeClr val="dk1"/>
                          </a:solidFill>
                          <a:effectLst/>
                          <a:latin typeface="Arial"/>
                          <a:ea typeface="Arial"/>
                          <a:cs typeface="Arial"/>
                          <a:sym typeface="Arial"/>
                        </a:rPr>
                        <a:t>The experiment investigates the efficiency of text entry based on the WPM metric using a specially developed virtual keyboard for mobile devices. The special feature of this keyboard is that it does not have a standard QWERTY layout, but is based on two alternatives: the user can use an alphabetical order of the keys or a specific order determined as part of predictive </a:t>
                      </a:r>
                      <a:r>
                        <a:rPr lang="en-GB" sz="1400" b="0" i="0" u="none" strike="noStrike" cap="none" dirty="0" err="1">
                          <a:solidFill>
                            <a:schemeClr val="dk1"/>
                          </a:solidFill>
                          <a:effectLst/>
                          <a:latin typeface="Arial"/>
                          <a:ea typeface="Arial"/>
                          <a:cs typeface="Arial"/>
                          <a:sym typeface="Arial"/>
                        </a:rPr>
                        <a:t>modeling</a:t>
                      </a:r>
                      <a:r>
                        <a:rPr lang="en-GB" sz="1400" b="0" i="0" u="none" strike="noStrike" cap="none" dirty="0">
                          <a:solidFill>
                            <a:schemeClr val="dk1"/>
                          </a:solidFill>
                          <a:effectLst/>
                          <a:latin typeface="Arial"/>
                          <a:ea typeface="Arial"/>
                          <a:cs typeface="Arial"/>
                          <a:sym typeface="Arial"/>
                        </a:rPr>
                        <a:t> using a genetic algorithm. </a:t>
                      </a:r>
                      <a:br>
                        <a:rPr lang="en-GB" sz="1400" b="0" i="0" u="none" strike="noStrike" cap="none" dirty="0">
                          <a:solidFill>
                            <a:schemeClr val="dk1"/>
                          </a:solidFill>
                          <a:effectLst/>
                          <a:latin typeface="Arial"/>
                          <a:ea typeface="Arial"/>
                          <a:cs typeface="Arial"/>
                          <a:sym typeface="Arial"/>
                        </a:rPr>
                      </a:br>
                      <a:r>
                        <a:rPr lang="en-GB" sz="1400" b="0" i="0" u="none" strike="noStrike" cap="none" dirty="0">
                          <a:solidFill>
                            <a:schemeClr val="dk1"/>
                          </a:solidFill>
                          <a:effectLst/>
                          <a:latin typeface="Arial"/>
                          <a:ea typeface="Arial"/>
                          <a:cs typeface="Arial"/>
                          <a:sym typeface="Arial"/>
                        </a:rPr>
                        <a:t>In the controlled experiment, 30 participants took part in the typing tasks in both versions of the keyboard (with alphabetical and specific layout) and in three different ways: one-handed typing with the thumb, typing with two thumbs and typing in cradle mode. The order of the test conditions was properly counterbalanced. Each user entered 30 different phrases for each test condition so that the average performance for each condition could be determined. The mean values of the WPM metric for each participant are available in an Excel file. </a:t>
                      </a:r>
                      <a:br>
                        <a:rPr lang="en-GB" sz="1400" b="0" i="0" u="none" strike="noStrike" cap="none" dirty="0">
                          <a:solidFill>
                            <a:schemeClr val="dk1"/>
                          </a:solidFill>
                          <a:effectLst/>
                          <a:latin typeface="Arial"/>
                          <a:ea typeface="Arial"/>
                          <a:cs typeface="Arial"/>
                          <a:sym typeface="Arial"/>
                        </a:rPr>
                      </a:br>
                      <a:r>
                        <a:rPr lang="en-GB" sz="1400" b="0" i="0" u="none" strike="noStrike" cap="none" dirty="0">
                          <a:solidFill>
                            <a:schemeClr val="dk1"/>
                          </a:solidFill>
                          <a:effectLst/>
                          <a:latin typeface="Arial"/>
                          <a:ea typeface="Arial"/>
                          <a:cs typeface="Arial"/>
                          <a:sym typeface="Arial"/>
                        </a:rPr>
                        <a:t>Perform a statistical analysis of the available data and draw appropriate conclusions.</a:t>
                      </a:r>
                      <a:endParaRPr lang="hr-HR" sz="1400" b="0" i="0" u="none" strike="noStrike" cap="none" dirty="0">
                        <a:solidFill>
                          <a:schemeClr val="dk1"/>
                        </a:solidFill>
                        <a:effectLst/>
                        <a:latin typeface="Arial"/>
                        <a:ea typeface="Arial"/>
                        <a:cs typeface="Arial"/>
                        <a:sym typeface="Arial"/>
                      </a:endParaRPr>
                    </a:p>
                  </a:txBody>
                  <a:tcPr marL="68575" marR="68575" marT="0" marB="0"/>
                </a:tc>
                <a:tc>
                  <a:txBody>
                    <a:bodyPr/>
                    <a:lstStyle/>
                    <a:p>
                      <a:pPr lvl="1"/>
                      <a:endParaRPr lang="hr-HR" sz="1400" b="0" i="0" u="none" strike="noStrike" cap="none" dirty="0">
                        <a:solidFill>
                          <a:schemeClr val="dk1"/>
                        </a:solidFill>
                        <a:effectLst/>
                        <a:latin typeface="Arial"/>
                        <a:ea typeface="Arial"/>
                        <a:cs typeface="Arial"/>
                        <a:sym typeface="Arial"/>
                      </a:endParaRPr>
                    </a:p>
                    <a:p>
                      <a:r>
                        <a:rPr lang="en-GB" sz="1400" b="0" i="0" u="none" strike="noStrike" cap="none" dirty="0">
                          <a:solidFill>
                            <a:schemeClr val="dk1"/>
                          </a:solidFill>
                          <a:effectLst/>
                          <a:latin typeface="Arial"/>
                          <a:ea typeface="Arial"/>
                          <a:cs typeface="Arial"/>
                          <a:sym typeface="Arial"/>
                        </a:rPr>
                        <a:t>Contextualization – max 0.5 points</a:t>
                      </a:r>
                      <a:br>
                        <a:rPr lang="en-GB" sz="1400" b="0" i="0" u="none" strike="noStrike" cap="none" dirty="0">
                          <a:solidFill>
                            <a:schemeClr val="dk1"/>
                          </a:solidFill>
                          <a:effectLst/>
                          <a:latin typeface="Arial"/>
                          <a:ea typeface="Arial"/>
                          <a:cs typeface="Arial"/>
                          <a:sym typeface="Arial"/>
                        </a:rPr>
                      </a:br>
                      <a:r>
                        <a:rPr lang="en-GB" sz="1400" b="0" i="0" u="none" strike="noStrike" cap="none" dirty="0">
                          <a:solidFill>
                            <a:schemeClr val="dk1"/>
                          </a:solidFill>
                          <a:effectLst/>
                          <a:latin typeface="Arial"/>
                          <a:ea typeface="Arial"/>
                          <a:cs typeface="Arial"/>
                          <a:sym typeface="Arial"/>
                        </a:rPr>
                        <a:t>Main features of the experiment – max 1.0 point</a:t>
                      </a:r>
                      <a:br>
                        <a:rPr lang="en-GB" sz="1400" b="0" i="0" u="none" strike="noStrike" cap="none" dirty="0">
                          <a:solidFill>
                            <a:schemeClr val="dk1"/>
                          </a:solidFill>
                          <a:effectLst/>
                          <a:latin typeface="Arial"/>
                          <a:ea typeface="Arial"/>
                          <a:cs typeface="Arial"/>
                          <a:sym typeface="Arial"/>
                        </a:rPr>
                      </a:br>
                      <a:r>
                        <a:rPr lang="en-GB" sz="1400" b="0" i="0" u="none" strike="noStrike" cap="none" dirty="0">
                          <a:solidFill>
                            <a:schemeClr val="dk1"/>
                          </a:solidFill>
                          <a:effectLst/>
                          <a:latin typeface="Arial"/>
                          <a:ea typeface="Arial"/>
                          <a:cs typeface="Arial"/>
                          <a:sym typeface="Arial"/>
                        </a:rPr>
                        <a:t>Descriptive statistics – max 1.0 point</a:t>
                      </a:r>
                      <a:br>
                        <a:rPr lang="en-GB" sz="1400" b="0" i="0" u="none" strike="noStrike" cap="none" dirty="0">
                          <a:solidFill>
                            <a:schemeClr val="dk1"/>
                          </a:solidFill>
                          <a:effectLst/>
                          <a:latin typeface="Arial"/>
                          <a:ea typeface="Arial"/>
                          <a:cs typeface="Arial"/>
                          <a:sym typeface="Arial"/>
                        </a:rPr>
                      </a:br>
                      <a:r>
                        <a:rPr lang="en-GB" sz="1400" b="0" i="0" u="none" strike="noStrike" cap="none" dirty="0">
                          <a:solidFill>
                            <a:schemeClr val="dk1"/>
                          </a:solidFill>
                          <a:effectLst/>
                          <a:latin typeface="Arial"/>
                          <a:ea typeface="Arial"/>
                          <a:cs typeface="Arial"/>
                          <a:sym typeface="Arial"/>
                        </a:rPr>
                        <a:t>Tool for statistical analysis – max 0.5 points</a:t>
                      </a:r>
                      <a:br>
                        <a:rPr lang="en-GB" sz="1400" b="0" i="0" u="none" strike="noStrike" cap="none" dirty="0">
                          <a:solidFill>
                            <a:schemeClr val="dk1"/>
                          </a:solidFill>
                          <a:effectLst/>
                          <a:latin typeface="Arial"/>
                          <a:ea typeface="Arial"/>
                          <a:cs typeface="Arial"/>
                          <a:sym typeface="Arial"/>
                        </a:rPr>
                      </a:br>
                      <a:r>
                        <a:rPr lang="en-GB" sz="1400" b="0" i="0" u="none" strike="noStrike" cap="none" dirty="0">
                          <a:solidFill>
                            <a:schemeClr val="dk1"/>
                          </a:solidFill>
                          <a:effectLst/>
                          <a:latin typeface="Arial"/>
                          <a:ea typeface="Arial"/>
                          <a:cs typeface="Arial"/>
                          <a:sym typeface="Arial"/>
                        </a:rPr>
                        <a:t>Inferential statistics – max 1.0 point</a:t>
                      </a:r>
                      <a:br>
                        <a:rPr lang="en-GB" sz="1400" b="0" i="0" u="none" strike="noStrike" cap="none" dirty="0">
                          <a:solidFill>
                            <a:schemeClr val="dk1"/>
                          </a:solidFill>
                          <a:effectLst/>
                          <a:latin typeface="Arial"/>
                          <a:ea typeface="Arial"/>
                          <a:cs typeface="Arial"/>
                          <a:sym typeface="Arial"/>
                        </a:rPr>
                      </a:br>
                      <a:r>
                        <a:rPr lang="en-GB" sz="1400" b="0" i="0" u="none" strike="noStrike" cap="none" dirty="0">
                          <a:solidFill>
                            <a:schemeClr val="dk1"/>
                          </a:solidFill>
                          <a:effectLst/>
                          <a:latin typeface="Arial"/>
                          <a:ea typeface="Arial"/>
                          <a:cs typeface="Arial"/>
                          <a:sym typeface="Arial"/>
                        </a:rPr>
                        <a:t>Statistical test report – max 0.5 points</a:t>
                      </a:r>
                      <a:br>
                        <a:rPr lang="en-GB" sz="1400" b="0" i="0" u="none" strike="noStrike" cap="none" dirty="0">
                          <a:solidFill>
                            <a:schemeClr val="dk1"/>
                          </a:solidFill>
                          <a:effectLst/>
                          <a:latin typeface="Arial"/>
                          <a:ea typeface="Arial"/>
                          <a:cs typeface="Arial"/>
                          <a:sym typeface="Arial"/>
                        </a:rPr>
                      </a:br>
                      <a:r>
                        <a:rPr lang="en-GB" sz="1400" b="0" i="0" u="none" strike="noStrike" cap="none" dirty="0">
                          <a:solidFill>
                            <a:schemeClr val="dk1"/>
                          </a:solidFill>
                          <a:effectLst/>
                          <a:latin typeface="Arial"/>
                          <a:ea typeface="Arial"/>
                          <a:cs typeface="Arial"/>
                          <a:sym typeface="Arial"/>
                        </a:rPr>
                        <a:t>Generalization – max 0.5 points</a:t>
                      </a:r>
                      <a:br>
                        <a:rPr lang="en-GB" sz="1400" b="0" i="0" u="none" strike="noStrike" cap="none" dirty="0">
                          <a:solidFill>
                            <a:schemeClr val="dk1"/>
                          </a:solidFill>
                          <a:effectLst/>
                          <a:latin typeface="Arial"/>
                          <a:ea typeface="Arial"/>
                          <a:cs typeface="Arial"/>
                          <a:sym typeface="Arial"/>
                        </a:rPr>
                      </a:br>
                      <a:r>
                        <a:rPr lang="en-GB" sz="1400" b="0" i="0" u="none" strike="noStrike" cap="none" dirty="0">
                          <a:solidFill>
                            <a:schemeClr val="dk1"/>
                          </a:solidFill>
                          <a:effectLst/>
                          <a:latin typeface="Arial"/>
                          <a:ea typeface="Arial"/>
                          <a:cs typeface="Arial"/>
                          <a:sym typeface="Arial"/>
                        </a:rPr>
                        <a:t>(max 5 points, see </a:t>
                      </a:r>
                      <a:r>
                        <a:rPr lang="en-GB" sz="1400" b="1" i="0" u="none" strike="noStrike" cap="none" dirty="0">
                          <a:solidFill>
                            <a:schemeClr val="dk1"/>
                          </a:solidFill>
                          <a:effectLst/>
                          <a:latin typeface="Arial"/>
                          <a:ea typeface="Arial"/>
                          <a:cs typeface="Arial"/>
                          <a:sym typeface="Arial"/>
                        </a:rPr>
                        <a:t>Rubric</a:t>
                      </a:r>
                      <a:r>
                        <a:rPr lang="en-GB" sz="1400" b="0" i="0" u="none" strike="noStrike" cap="none" dirty="0">
                          <a:solidFill>
                            <a:schemeClr val="dk1"/>
                          </a:solidFill>
                          <a:effectLst/>
                          <a:latin typeface="Arial"/>
                          <a:ea typeface="Arial"/>
                          <a:cs typeface="Arial"/>
                          <a:sym typeface="Arial"/>
                        </a:rPr>
                        <a:t> document for details)</a:t>
                      </a:r>
                      <a:endParaRPr lang="hr-HR" sz="1400" b="0" i="0" u="none" strike="noStrike" cap="none" dirty="0">
                        <a:solidFill>
                          <a:schemeClr val="dk1"/>
                        </a:solidFill>
                        <a:effectLst/>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bl>
          </a:graphicData>
        </a:graphic>
      </p:graphicFrame>
      <p:sp>
        <p:nvSpPr>
          <p:cNvPr id="2" name="Down Arrow 1"/>
          <p:cNvSpPr/>
          <p:nvPr/>
        </p:nvSpPr>
        <p:spPr>
          <a:xfrm>
            <a:off x="4603173" y="1451897"/>
            <a:ext cx="685800" cy="945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Down Arrow 6"/>
          <p:cNvSpPr/>
          <p:nvPr/>
        </p:nvSpPr>
        <p:spPr>
          <a:xfrm rot="10800000">
            <a:off x="8771467" y="4389061"/>
            <a:ext cx="685800" cy="945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hr-HR" dirty="0"/>
          </a:p>
        </p:txBody>
      </p:sp>
      <p:sp>
        <p:nvSpPr>
          <p:cNvPr id="8" name="Down Arrow 7"/>
          <p:cNvSpPr/>
          <p:nvPr/>
        </p:nvSpPr>
        <p:spPr>
          <a:xfrm rot="10800000">
            <a:off x="579967" y="3591241"/>
            <a:ext cx="685800" cy="945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hr-HR" dirty="0"/>
          </a:p>
        </p:txBody>
      </p:sp>
    </p:spTree>
    <p:extLst>
      <p:ext uri="{BB962C8B-B14F-4D97-AF65-F5344CB8AC3E}">
        <p14:creationId xmlns:p14="http://schemas.microsoft.com/office/powerpoint/2010/main" val="5697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lvl="0">
              <a:lnSpc>
                <a:spcPct val="117647"/>
              </a:lnSpc>
            </a:pPr>
            <a:r>
              <a:rPr lang="en-GB" dirty="0"/>
              <a:t>Constructive Alignment: </a:t>
            </a:r>
            <a:r>
              <a:rPr lang="hr-HR" dirty="0"/>
              <a:t>AT </a:t>
            </a:r>
            <a:r>
              <a:rPr lang="sr-Latn-RS" dirty="0"/>
              <a:t>examples</a:t>
            </a:r>
            <a:r>
              <a:rPr lang="hr-HR" dirty="0"/>
              <a:t> (3/3)</a:t>
            </a:r>
            <a:endParaRPr dirty="0"/>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15</a:t>
            </a:fld>
            <a:endParaRPr/>
          </a:p>
        </p:txBody>
      </p:sp>
      <p:graphicFrame>
        <p:nvGraphicFramePr>
          <p:cNvPr id="393" name="Google Shape;393;p8"/>
          <p:cNvGraphicFramePr/>
          <p:nvPr>
            <p:extLst>
              <p:ext uri="{D42A27DB-BD31-4B8C-83A1-F6EECF244321}">
                <p14:modId xmlns:p14="http://schemas.microsoft.com/office/powerpoint/2010/main" val="1581484599"/>
              </p:ext>
            </p:extLst>
          </p:nvPr>
        </p:nvGraphicFramePr>
        <p:xfrm>
          <a:off x="334433" y="1966748"/>
          <a:ext cx="11523134" cy="3343007"/>
        </p:xfrm>
        <a:graphic>
          <a:graphicData uri="http://schemas.openxmlformats.org/drawingml/2006/table">
            <a:tbl>
              <a:tblPr bandRow="1">
                <a:noFill/>
                <a:tableStyleId>{698B8570-DD12-4A5B-AC46-290883BD7B1C}</a:tableStyleId>
              </a:tblPr>
              <a:tblGrid>
                <a:gridCol w="1523762">
                  <a:extLst>
                    <a:ext uri="{9D8B030D-6E8A-4147-A177-3AD203B41FA5}">
                      <a16:colId xmlns:a16="http://schemas.microsoft.com/office/drawing/2014/main" val="20000"/>
                    </a:ext>
                  </a:extLst>
                </a:gridCol>
                <a:gridCol w="5675214">
                  <a:extLst>
                    <a:ext uri="{9D8B030D-6E8A-4147-A177-3AD203B41FA5}">
                      <a16:colId xmlns:a16="http://schemas.microsoft.com/office/drawing/2014/main" val="20001"/>
                    </a:ext>
                  </a:extLst>
                </a:gridCol>
                <a:gridCol w="4324158">
                  <a:extLst>
                    <a:ext uri="{9D8B030D-6E8A-4147-A177-3AD203B41FA5}">
                      <a16:colId xmlns:a16="http://schemas.microsoft.com/office/drawing/2014/main" val="20002"/>
                    </a:ext>
                  </a:extLst>
                </a:gridCol>
              </a:tblGrid>
              <a:tr h="409132">
                <a:tc>
                  <a:txBody>
                    <a:bodyPr/>
                    <a:lstStyle/>
                    <a:p>
                      <a:pPr marL="0" marR="0" lvl="0" indent="0" algn="l" rtl="0">
                        <a:spcBef>
                          <a:spcPts val="0"/>
                        </a:spcBef>
                        <a:spcAft>
                          <a:spcPts val="0"/>
                        </a:spcAft>
                        <a:buNone/>
                      </a:pPr>
                      <a:r>
                        <a:rPr lang="hr-HR" sz="1400" b="1" u="none" strike="noStrike" cap="none" dirty="0"/>
                        <a:t>General info</a:t>
                      </a:r>
                      <a:endParaRPr sz="1400" b="1"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sr-Latn-RS" sz="1400" b="1" noProof="0" dirty="0"/>
                        <a:t>Example</a:t>
                      </a:r>
                      <a:endParaRPr lang="sr-Latn-RS" sz="1400" b="1" noProof="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sr-Latn-RS" sz="1400" b="1" noProof="0" dirty="0"/>
                        <a:t>Grading</a:t>
                      </a:r>
                      <a:r>
                        <a:rPr lang="hr-HR" sz="1400" b="1" dirty="0"/>
                        <a:t> </a:t>
                      </a:r>
                      <a:r>
                        <a:rPr lang="sr-Latn-RS" sz="1400" b="1" noProof="0" dirty="0"/>
                        <a:t>criteria</a:t>
                      </a:r>
                      <a:endParaRPr lang="sr-Latn-RS" sz="1400" b="1" noProof="0" dirty="0">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2933875">
                <a:tc>
                  <a:txBody>
                    <a:bodyPr/>
                    <a:lstStyle/>
                    <a:p>
                      <a:pPr marL="0" marR="0" lvl="0" indent="0" algn="l" rtl="0">
                        <a:spcBef>
                          <a:spcPts val="0"/>
                        </a:spcBef>
                        <a:spcAft>
                          <a:spcPts val="0"/>
                        </a:spcAft>
                        <a:buNone/>
                      </a:pPr>
                      <a:endParaRPr lang="hr-HR" sz="1400" b="1"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tx1"/>
                          </a:solidFill>
                        </a:rPr>
                        <a:t>AT </a:t>
                      </a:r>
                      <a:r>
                        <a:rPr lang="hr-HR" sz="1400" b="1" dirty="0">
                          <a:solidFill>
                            <a:schemeClr val="tx1"/>
                          </a:solidFill>
                        </a:rPr>
                        <a:t>3</a:t>
                      </a:r>
                      <a:br>
                        <a:rPr lang="en-US" sz="1400" b="1" dirty="0">
                          <a:solidFill>
                            <a:schemeClr val="tx1"/>
                          </a:solidFill>
                        </a:rPr>
                      </a:br>
                      <a:r>
                        <a:rPr lang="en-US" sz="1400" b="0" i="0" u="none" strike="noStrike" cap="none" noProof="0" dirty="0">
                          <a:solidFill>
                            <a:schemeClr val="dk1"/>
                          </a:solidFill>
                          <a:effectLst/>
                          <a:latin typeface="Arial"/>
                          <a:ea typeface="Arial"/>
                          <a:cs typeface="Arial"/>
                          <a:sym typeface="Arial"/>
                        </a:rPr>
                        <a:t>Written</a:t>
                      </a:r>
                      <a:r>
                        <a:rPr lang="hr-HR" sz="1400" b="0" i="0" u="none" strike="noStrike" cap="none" dirty="0">
                          <a:solidFill>
                            <a:schemeClr val="dk1"/>
                          </a:solidFill>
                          <a:effectLst/>
                          <a:latin typeface="Arial"/>
                          <a:ea typeface="Arial"/>
                          <a:cs typeface="Arial"/>
                          <a:sym typeface="Arial"/>
                        </a:rPr>
                        <a:t> </a:t>
                      </a:r>
                      <a:r>
                        <a:rPr lang="en-US" sz="1400" b="0" i="0" u="none" strike="noStrike" cap="none" noProof="0" dirty="0">
                          <a:solidFill>
                            <a:schemeClr val="dk1"/>
                          </a:solidFill>
                          <a:effectLst/>
                          <a:latin typeface="Arial"/>
                          <a:ea typeface="Arial"/>
                          <a:cs typeface="Arial"/>
                          <a:sym typeface="Arial"/>
                        </a:rPr>
                        <a:t>exam</a:t>
                      </a:r>
                      <a:endParaRPr lang="en-US" sz="1400" noProof="0" dirty="0"/>
                    </a:p>
                    <a:p>
                      <a:pPr marL="0" marR="0" lvl="0" indent="0" algn="l" rtl="0">
                        <a:spcBef>
                          <a:spcPts val="0"/>
                        </a:spcBef>
                        <a:spcAft>
                          <a:spcPts val="0"/>
                        </a:spcAft>
                        <a:buNone/>
                      </a:pP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lvl="1"/>
                      <a:br>
                        <a:rPr lang="hr-HR" sz="1400" b="0" dirty="0"/>
                      </a:br>
                      <a:r>
                        <a:rPr lang="en-GB" sz="1400" b="0" i="0" u="none" strike="noStrike" cap="none" dirty="0">
                          <a:solidFill>
                            <a:schemeClr val="dk1"/>
                          </a:solidFill>
                          <a:effectLst/>
                          <a:latin typeface="Arial"/>
                          <a:ea typeface="Arial"/>
                          <a:cs typeface="Arial"/>
                          <a:sym typeface="Arial"/>
                        </a:rPr>
                        <a:t>You want to experimentally find out in which context online shopping via the appropriate website is faster, less error-prone and more pleasant to use. You are interested in mouse, finger and stylus interaction, where each of the above pointing devices can be used to control a browser on a desktop computer with a touch-sensitive screen, a browser on a smartphone and a browser on a tablet. What are the independent and dependent variables in your experimental design? How many independent and how many dependent variables are there? If the experiment in question were organized and conducted using a repeated measures design, what statistical test (or tests) would you use to process the quantitative data?</a:t>
                      </a:r>
                      <a:endParaRPr lang="hr-HR" sz="1400" b="0" i="0" u="none" strike="noStrike" cap="none" dirty="0">
                        <a:solidFill>
                          <a:schemeClr val="dk1"/>
                        </a:solidFill>
                        <a:effectLst/>
                        <a:latin typeface="Arial"/>
                        <a:ea typeface="Arial"/>
                        <a:cs typeface="Arial"/>
                        <a:sym typeface="Arial"/>
                      </a:endParaRPr>
                    </a:p>
                  </a:txBody>
                  <a:tcPr marL="68575" marR="68575" marT="0" marB="0"/>
                </a:tc>
                <a:tc>
                  <a:txBody>
                    <a:bodyPr/>
                    <a:lstStyle/>
                    <a:p>
                      <a:pPr lvl="1"/>
                      <a:endParaRPr lang="hr-HR" sz="1400" b="0" i="0" u="none" strike="noStrike" cap="none" dirty="0">
                        <a:solidFill>
                          <a:schemeClr val="dk1"/>
                        </a:solidFill>
                        <a:effectLst/>
                        <a:latin typeface="Arial"/>
                        <a:ea typeface="Arial"/>
                        <a:cs typeface="Arial"/>
                        <a:sym typeface="Arial"/>
                      </a:endParaRPr>
                    </a:p>
                    <a:p>
                      <a:r>
                        <a:rPr lang="en-GB" sz="1400" b="0" i="0" u="none" strike="noStrike" cap="none" dirty="0">
                          <a:solidFill>
                            <a:schemeClr val="dk1"/>
                          </a:solidFill>
                          <a:effectLst/>
                          <a:latin typeface="Arial"/>
                          <a:ea typeface="Arial"/>
                          <a:cs typeface="Arial"/>
                          <a:sym typeface="Arial"/>
                        </a:rPr>
                        <a:t>Assessment by grade.</a:t>
                      </a:r>
                      <a:br>
                        <a:rPr lang="en-GB" sz="1400" b="0" i="0" u="none" strike="noStrike" cap="none" dirty="0">
                          <a:solidFill>
                            <a:schemeClr val="dk1"/>
                          </a:solidFill>
                          <a:effectLst/>
                          <a:latin typeface="Arial"/>
                          <a:ea typeface="Arial"/>
                          <a:cs typeface="Arial"/>
                          <a:sym typeface="Arial"/>
                        </a:rPr>
                      </a:br>
                      <a:r>
                        <a:rPr lang="en-GB" sz="1400" b="0" i="0" u="none" strike="noStrike" cap="none" dirty="0">
                          <a:solidFill>
                            <a:schemeClr val="dk1"/>
                          </a:solidFill>
                          <a:effectLst/>
                          <a:latin typeface="Arial"/>
                          <a:ea typeface="Arial"/>
                          <a:cs typeface="Arial"/>
                          <a:sym typeface="Arial"/>
                        </a:rPr>
                        <a:t>The answer to the question can be awarded a full score (for a complete answer), a partial score (for an incomplete answer) or zero points (for a completely incorrect or non-existent answer).</a:t>
                      </a:r>
                      <a:endParaRPr lang="hr-HR" sz="1400" b="0" i="0" u="none" strike="noStrike" cap="none" dirty="0">
                        <a:solidFill>
                          <a:schemeClr val="dk1"/>
                        </a:solidFill>
                        <a:effectLst/>
                        <a:latin typeface="Arial"/>
                        <a:ea typeface="Arial"/>
                        <a:cs typeface="Arial"/>
                        <a:sym typeface="Arial"/>
                      </a:endParaRPr>
                    </a:p>
                    <a:p>
                      <a:pPr lvl="1"/>
                      <a:endParaRPr lang="hr-HR" sz="1400" b="0" i="0" u="none" strike="noStrike" cap="none" dirty="0">
                        <a:solidFill>
                          <a:schemeClr val="dk1"/>
                        </a:solidFill>
                        <a:effectLst/>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27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hr-HR" dirty="0" err="1"/>
              <a:t>Ed</a:t>
            </a:r>
            <a:r>
              <a:rPr lang="en-GB" dirty="0"/>
              <a:t>Unit </a:t>
            </a:r>
            <a:r>
              <a:rPr lang="en-US" dirty="0"/>
              <a:t>generalities</a:t>
            </a:r>
          </a:p>
        </p:txBody>
      </p:sp>
      <p:sp>
        <p:nvSpPr>
          <p:cNvPr id="339" name="Google Shape;339;p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340" name="Google Shape;340;p3"/>
          <p:cNvSpPr txBox="1">
            <a:spLocks noGrp="1"/>
          </p:cNvSpPr>
          <p:nvPr>
            <p:ph type="body" idx="1"/>
          </p:nvPr>
        </p:nvSpPr>
        <p:spPr>
          <a:xfrm>
            <a:off x="917236" y="1352899"/>
            <a:ext cx="10784467" cy="4995945"/>
          </a:xfrm>
          <a:prstGeom prst="rect">
            <a:avLst/>
          </a:prstGeom>
          <a:noFill/>
          <a:ln>
            <a:noFill/>
          </a:ln>
        </p:spPr>
        <p:txBody>
          <a:bodyPr spcFirstLastPara="1" wrap="square" lIns="91425" tIns="45700" rIns="91425" bIns="45700" anchor="t" anchorCtr="0">
            <a:noAutofit/>
          </a:bodyPr>
          <a:lstStyle/>
          <a:p>
            <a:pPr marL="296326" lvl="0" indent="-296326">
              <a:lnSpc>
                <a:spcPct val="107000"/>
              </a:lnSpc>
              <a:spcBef>
                <a:spcPts val="0"/>
              </a:spcBef>
              <a:buSzPts val="3200"/>
            </a:pPr>
            <a:r>
              <a:rPr lang="en-US" sz="2800" dirty="0">
                <a:latin typeface="Calibri"/>
                <a:ea typeface="Calibri"/>
                <a:cs typeface="Calibri"/>
                <a:sym typeface="Calibri"/>
              </a:rPr>
              <a:t>Number of credits (estimation 1ECTS =28 hours of work):</a:t>
            </a:r>
            <a:br>
              <a:rPr lang="en-US" sz="2800" dirty="0">
                <a:latin typeface="Calibri"/>
                <a:ea typeface="Calibri"/>
                <a:cs typeface="Calibri"/>
                <a:sym typeface="Calibri"/>
              </a:rPr>
            </a:br>
            <a:r>
              <a:rPr lang="en-US" sz="2800" b="1" dirty="0">
                <a:latin typeface="Calibri"/>
                <a:ea typeface="Calibri"/>
                <a:cs typeface="Calibri"/>
                <a:sym typeface="Calibri"/>
              </a:rPr>
              <a:t>0.5</a:t>
            </a:r>
          </a:p>
          <a:p>
            <a:pPr marL="0" lvl="0" indent="0">
              <a:lnSpc>
                <a:spcPct val="107000"/>
              </a:lnSpc>
              <a:spcBef>
                <a:spcPts val="0"/>
              </a:spcBef>
              <a:buSzPts val="3200"/>
              <a:buNone/>
            </a:pPr>
            <a:endParaRPr lang="en-US" sz="2800" b="1" dirty="0">
              <a:latin typeface="Calibri"/>
              <a:ea typeface="Calibri"/>
              <a:cs typeface="Calibri"/>
              <a:sym typeface="Calibri"/>
            </a:endParaRPr>
          </a:p>
          <a:p>
            <a:pPr marL="296326" lvl="0" indent="-296326">
              <a:lnSpc>
                <a:spcPct val="107000"/>
              </a:lnSpc>
              <a:spcBef>
                <a:spcPts val="0"/>
              </a:spcBef>
              <a:buSzPts val="3200"/>
            </a:pPr>
            <a:r>
              <a:rPr lang="en-US" sz="2800" dirty="0">
                <a:latin typeface="Calibri"/>
                <a:ea typeface="Calibri"/>
                <a:cs typeface="Calibri"/>
                <a:sym typeface="Calibri"/>
              </a:rPr>
              <a:t>Estimated working time for teachers:</a:t>
            </a:r>
            <a:br>
              <a:rPr lang="en-US" sz="2800" dirty="0">
                <a:latin typeface="Calibri"/>
                <a:ea typeface="Calibri"/>
                <a:cs typeface="Calibri"/>
                <a:sym typeface="Calibri"/>
              </a:rPr>
            </a:br>
            <a:r>
              <a:rPr lang="en-US" sz="2800" b="1" dirty="0">
                <a:latin typeface="Calibri"/>
                <a:ea typeface="Calibri"/>
                <a:cs typeface="Calibri"/>
                <a:sym typeface="Calibri"/>
              </a:rPr>
              <a:t>8 hours</a:t>
            </a:r>
          </a:p>
          <a:p>
            <a:pPr marL="0" lvl="0" indent="0">
              <a:lnSpc>
                <a:spcPct val="107000"/>
              </a:lnSpc>
              <a:spcBef>
                <a:spcPts val="0"/>
              </a:spcBef>
              <a:buSzPts val="3200"/>
              <a:buNone/>
            </a:pPr>
            <a:endParaRPr lang="en-US" sz="2800" b="1" dirty="0">
              <a:latin typeface="Calibri"/>
              <a:ea typeface="Calibri"/>
              <a:cs typeface="Calibri"/>
              <a:sym typeface="Calibri"/>
            </a:endParaRPr>
          </a:p>
          <a:p>
            <a:pPr marL="296326" lvl="0" indent="-296326">
              <a:lnSpc>
                <a:spcPct val="107000"/>
              </a:lnSpc>
              <a:spcBef>
                <a:spcPts val="0"/>
              </a:spcBef>
              <a:buSzPts val="3200"/>
            </a:pPr>
            <a:r>
              <a:rPr lang="en-US" sz="2800" dirty="0">
                <a:latin typeface="Calibri"/>
                <a:ea typeface="Calibri"/>
                <a:cs typeface="Calibri"/>
                <a:sym typeface="Calibri"/>
              </a:rPr>
              <a:t>Estimated learning time for students (must be consistent with credits):</a:t>
            </a:r>
            <a:br>
              <a:rPr lang="en-US" sz="2800" dirty="0">
                <a:latin typeface="Calibri"/>
                <a:ea typeface="Calibri"/>
                <a:cs typeface="Calibri"/>
                <a:sym typeface="Calibri"/>
              </a:rPr>
            </a:br>
            <a:r>
              <a:rPr lang="en-US" sz="2800" b="1" dirty="0">
                <a:latin typeface="Calibri"/>
                <a:ea typeface="Calibri"/>
                <a:cs typeface="Calibri"/>
                <a:sym typeface="Calibri"/>
              </a:rPr>
              <a:t>14 hours</a:t>
            </a:r>
          </a:p>
          <a:p>
            <a:pPr marL="296326" lvl="0" indent="-296326">
              <a:lnSpc>
                <a:spcPct val="107000"/>
              </a:lnSpc>
              <a:spcBef>
                <a:spcPts val="0"/>
              </a:spcBef>
              <a:buSzPts val="3200"/>
            </a:pPr>
            <a:endParaRPr lang="en-US" sz="2800" b="1" dirty="0">
              <a:latin typeface="Calibri"/>
              <a:ea typeface="Calibri"/>
              <a:cs typeface="Calibri"/>
              <a:sym typeface="Calibri"/>
            </a:endParaRPr>
          </a:p>
          <a:p>
            <a:pPr marL="296326" lvl="0" indent="-296326">
              <a:lnSpc>
                <a:spcPct val="107000"/>
              </a:lnSpc>
              <a:spcBef>
                <a:spcPts val="0"/>
              </a:spcBef>
              <a:buSzPts val="3200"/>
            </a:pPr>
            <a:r>
              <a:rPr lang="en-US" sz="2800" dirty="0">
                <a:latin typeface="Calibri"/>
                <a:ea typeface="Calibri"/>
                <a:cs typeface="Calibri"/>
                <a:sym typeface="Calibri"/>
              </a:rPr>
              <a:t>Schedule and activity flow: </a:t>
            </a:r>
            <a:br>
              <a:rPr lang="en-US" sz="2800" dirty="0">
                <a:latin typeface="Calibri"/>
                <a:ea typeface="Calibri"/>
                <a:cs typeface="Calibri"/>
                <a:sym typeface="Calibri"/>
              </a:rPr>
            </a:br>
            <a:r>
              <a:rPr lang="en-US" sz="2800" b="1" dirty="0">
                <a:latin typeface="Calibri"/>
                <a:ea typeface="Calibri"/>
                <a:cs typeface="Calibri"/>
                <a:sym typeface="Calibri"/>
              </a:rPr>
              <a:t>based on TLAs and ATs</a:t>
            </a:r>
            <a:br>
              <a:rPr lang="hr-HR" sz="2800" dirty="0">
                <a:latin typeface="Calibri"/>
                <a:ea typeface="Calibri"/>
                <a:cs typeface="Calibri"/>
                <a:sym typeface="Calibri"/>
              </a:rPr>
            </a:br>
            <a:endParaRPr sz="2800" dirty="0"/>
          </a:p>
        </p:txBody>
      </p:sp>
    </p:spTree>
    <p:extLst>
      <p:ext uri="{BB962C8B-B14F-4D97-AF65-F5344CB8AC3E}">
        <p14:creationId xmlns:p14="http://schemas.microsoft.com/office/powerpoint/2010/main" val="16362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hr-HR" dirty="0" err="1"/>
              <a:t>Ed</a:t>
            </a:r>
            <a:r>
              <a:rPr lang="en-GB" dirty="0"/>
              <a:t>Unit Overview</a:t>
            </a:r>
            <a:endParaRPr dirty="0"/>
          </a:p>
        </p:txBody>
      </p:sp>
      <p:sp>
        <p:nvSpPr>
          <p:cNvPr id="339" name="Google Shape;339;p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a:t>
            </a:fld>
            <a:endParaRPr/>
          </a:p>
        </p:txBody>
      </p:sp>
      <p:sp>
        <p:nvSpPr>
          <p:cNvPr id="340" name="Google Shape;340;p3"/>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nSpc>
                <a:spcPct val="107000"/>
              </a:lnSpc>
              <a:spcBef>
                <a:spcPts val="0"/>
              </a:spcBef>
              <a:buSzPts val="3200"/>
            </a:pPr>
            <a:r>
              <a:rPr lang="en-GB" sz="3200" b="1" dirty="0">
                <a:latin typeface="Calibri"/>
                <a:ea typeface="Calibri"/>
                <a:cs typeface="Calibri"/>
                <a:sym typeface="Calibri"/>
              </a:rPr>
              <a:t>Mother Course: </a:t>
            </a:r>
            <a:br>
              <a:rPr lang="hr-HR" sz="3200" b="1" dirty="0">
                <a:latin typeface="Calibri"/>
                <a:ea typeface="Calibri"/>
                <a:cs typeface="Calibri"/>
                <a:sym typeface="Calibri"/>
              </a:rPr>
            </a:br>
            <a:r>
              <a:rPr lang="en-GB" sz="3200" dirty="0">
                <a:latin typeface="Calibri"/>
                <a:ea typeface="Calibri"/>
                <a:cs typeface="Calibri"/>
                <a:sym typeface="Calibri"/>
              </a:rPr>
              <a:t>Human-Computer Interaction (</a:t>
            </a:r>
            <a:r>
              <a:rPr lang="en-US" sz="3200" dirty="0">
                <a:latin typeface="Calibri"/>
                <a:ea typeface="Calibri"/>
                <a:cs typeface="Calibri"/>
                <a:sym typeface="Calibri"/>
              </a:rPr>
              <a:t>elective</a:t>
            </a:r>
            <a:r>
              <a:rPr lang="hr-HR" sz="3200" dirty="0">
                <a:latin typeface="Calibri"/>
                <a:ea typeface="Calibri"/>
                <a:cs typeface="Calibri"/>
                <a:sym typeface="Calibri"/>
              </a:rPr>
              <a:t>, 6</a:t>
            </a:r>
            <a:r>
              <a:rPr lang="en-GB" sz="3200" dirty="0">
                <a:latin typeface="Calibri"/>
                <a:ea typeface="Calibri"/>
                <a:cs typeface="Calibri"/>
                <a:sym typeface="Calibri"/>
              </a:rPr>
              <a:t> ECTS)</a:t>
            </a:r>
            <a:endParaRPr dirty="0"/>
          </a:p>
          <a:p>
            <a:pPr marL="296326" lvl="0" indent="-296326">
              <a:lnSpc>
                <a:spcPct val="107000"/>
              </a:lnSpc>
              <a:spcBef>
                <a:spcPts val="2133"/>
              </a:spcBef>
              <a:buSzPts val="3200"/>
            </a:pPr>
            <a:r>
              <a:rPr lang="en-GB" sz="3200" b="1" dirty="0">
                <a:latin typeface="Calibri"/>
                <a:ea typeface="Calibri"/>
                <a:cs typeface="Calibri"/>
                <a:sym typeface="Calibri"/>
              </a:rPr>
              <a:t>Mother Programme: </a:t>
            </a:r>
            <a:br>
              <a:rPr lang="hr-HR" sz="3200" b="1" dirty="0">
                <a:latin typeface="Calibri"/>
                <a:ea typeface="Calibri"/>
                <a:cs typeface="Calibri"/>
                <a:sym typeface="Calibri"/>
              </a:rPr>
            </a:br>
            <a:r>
              <a:rPr lang="en-US" sz="3200" dirty="0">
                <a:latin typeface="Calibri"/>
                <a:ea typeface="Calibri"/>
                <a:cs typeface="Calibri"/>
                <a:sym typeface="Calibri"/>
              </a:rPr>
              <a:t>Graduate University Study of Computing</a:t>
            </a:r>
            <a:endParaRPr dirty="0"/>
          </a:p>
          <a:p>
            <a:pPr marL="296326" lvl="0" indent="-67726" algn="l" rtl="0">
              <a:lnSpc>
                <a:spcPct val="90000"/>
              </a:lnSpc>
              <a:spcBef>
                <a:spcPts val="2133"/>
              </a:spcBef>
              <a:spcAft>
                <a:spcPts val="0"/>
              </a:spcAft>
              <a:buSzPts val="3600"/>
              <a:buNone/>
            </a:pP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47" name="Google Shape;347;p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348" name="Google Shape;348;p4"/>
          <p:cNvSpPr txBox="1">
            <a:spLocks noGrp="1"/>
          </p:cNvSpPr>
          <p:nvPr>
            <p:ph type="body" idx="1"/>
          </p:nvPr>
        </p:nvSpPr>
        <p:spPr>
          <a:xfrm>
            <a:off x="334433" y="1434118"/>
            <a:ext cx="11570743" cy="4816000"/>
          </a:xfrm>
          <a:prstGeom prst="rect">
            <a:avLst/>
          </a:prstGeom>
          <a:noFill/>
          <a:ln>
            <a:noFill/>
          </a:ln>
        </p:spPr>
        <p:txBody>
          <a:bodyPr spcFirstLastPara="1" wrap="square" lIns="91425" tIns="45700" rIns="91425" bIns="45700" anchor="t" anchorCtr="0">
            <a:noAutofit/>
          </a:bodyPr>
          <a:lstStyle/>
          <a:p>
            <a:pPr marL="0" lvl="0" indent="0">
              <a:lnSpc>
                <a:spcPct val="107000"/>
              </a:lnSpc>
              <a:spcBef>
                <a:spcPts val="0"/>
              </a:spcBef>
              <a:buSzPts val="3200"/>
              <a:buNone/>
            </a:pPr>
            <a:r>
              <a:rPr lang="en-US" sz="2000" dirty="0">
                <a:latin typeface="Calibri"/>
                <a:ea typeface="Calibri"/>
                <a:cs typeface="Calibri"/>
                <a:sym typeface="Calibri"/>
              </a:rPr>
              <a:t>The empirical approach to Human-Computer Interaction (HCI) focuses on an experiment in which the users, i.e. participants, perform a task or a series of tasks and thus investigate the properties of an interactive system. The research questions investigated in </a:t>
            </a:r>
            <a:r>
              <a:rPr lang="hr-HR" sz="2000" dirty="0">
                <a:latin typeface="Calibri"/>
                <a:ea typeface="Calibri"/>
                <a:cs typeface="Calibri"/>
                <a:sym typeface="Calibri"/>
              </a:rPr>
              <a:t>HCI</a:t>
            </a:r>
            <a:r>
              <a:rPr lang="en-US" sz="2000" dirty="0">
                <a:latin typeface="Calibri"/>
                <a:ea typeface="Calibri"/>
                <a:cs typeface="Calibri"/>
                <a:sym typeface="Calibri"/>
              </a:rPr>
              <a:t> experiment are usually comparative. Typically, the goal is to compare two or more interfaces or interaction techniques to determine which of them performs better in terms of one or more dependent variables, such as task completion time, error rate, number of retries, and so on. In this context, it is crucial to analyze the data collected through the experiment in an appropriate, formally correct way. </a:t>
            </a:r>
            <a:endParaRPr lang="hr-HR" sz="2000" dirty="0">
              <a:latin typeface="Calibri"/>
              <a:ea typeface="Calibri"/>
              <a:cs typeface="Calibri"/>
              <a:sym typeface="Calibri"/>
            </a:endParaRPr>
          </a:p>
          <a:p>
            <a:pPr marL="0" lvl="0" indent="0" algn="just">
              <a:lnSpc>
                <a:spcPct val="107000"/>
              </a:lnSpc>
              <a:spcBef>
                <a:spcPts val="0"/>
              </a:spcBef>
              <a:buSzPts val="3200"/>
              <a:buNone/>
            </a:pPr>
            <a:endParaRPr lang="hr-HR" sz="2000" dirty="0">
              <a:latin typeface="Calibri"/>
              <a:ea typeface="Calibri"/>
              <a:cs typeface="Calibri"/>
              <a:sym typeface="Calibri"/>
            </a:endParaRPr>
          </a:p>
          <a:p>
            <a:pPr marL="0" lvl="0" indent="0">
              <a:lnSpc>
                <a:spcPct val="107000"/>
              </a:lnSpc>
              <a:spcBef>
                <a:spcPts val="0"/>
              </a:spcBef>
              <a:buSzPts val="3200"/>
              <a:buNone/>
            </a:pPr>
            <a:r>
              <a:rPr lang="en-US" sz="2000" b="1" dirty="0">
                <a:latin typeface="Calibri"/>
                <a:ea typeface="Calibri"/>
                <a:cs typeface="Calibri"/>
                <a:sym typeface="Calibri"/>
              </a:rPr>
              <a:t>This educational unit describes and introduces some useful statistical tools and techniques typically used in empirical HCI research. </a:t>
            </a:r>
            <a:r>
              <a:rPr lang="en-US" sz="2000" dirty="0">
                <a:latin typeface="Calibri"/>
                <a:ea typeface="Calibri"/>
                <a:cs typeface="Calibri"/>
                <a:sym typeface="Calibri"/>
              </a:rPr>
              <a:t>In particular, it analyzes the use of statistical procedures for hypothesis testing, which come in two varieties: parametric tests and non-parametric tests. </a:t>
            </a:r>
            <a:br>
              <a:rPr lang="hr-HR" sz="2000" dirty="0">
                <a:latin typeface="Calibri"/>
                <a:ea typeface="Calibri"/>
                <a:cs typeface="Calibri"/>
                <a:sym typeface="Calibri"/>
              </a:rPr>
            </a:br>
            <a:r>
              <a:rPr lang="en-US" sz="2000" b="1" dirty="0">
                <a:solidFill>
                  <a:srgbClr val="FF0000"/>
                </a:solidFill>
                <a:latin typeface="Calibri"/>
                <a:ea typeface="Calibri"/>
                <a:cs typeface="Calibri"/>
                <a:sym typeface="Calibri"/>
              </a:rPr>
              <a:t>The specific aim of the educational unit is to explain and demonstrate, using relevant examples, how to detect the right statistical test (with respect to the design of the HCI experiment), apply the chosen statistical test, interpret / report the results correctly, and derive appropriate conclusions / generalizations.</a:t>
            </a:r>
            <a:endParaRPr sz="2000" b="1" dirty="0">
              <a:solidFill>
                <a:srgbClr val="FF0000"/>
              </a:solidFill>
            </a:endParaRPr>
          </a:p>
          <a:p>
            <a:pPr marL="296326" lvl="0" indent="-67726" algn="l" rtl="0">
              <a:lnSpc>
                <a:spcPct val="90000"/>
              </a:lnSpc>
              <a:spcBef>
                <a:spcPts val="2133"/>
              </a:spcBef>
              <a:spcAft>
                <a:spcPts val="0"/>
              </a:spcAft>
              <a:buSzPts val="3600"/>
              <a:buNone/>
            </a:pPr>
            <a:endParaRPr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hr-HR" dirty="0" err="1"/>
              <a:t>Ed</a:t>
            </a:r>
            <a:r>
              <a:rPr lang="en-GB" dirty="0"/>
              <a:t>Unit Overview</a:t>
            </a:r>
            <a:endParaRPr dirty="0"/>
          </a:p>
        </p:txBody>
      </p:sp>
      <p:sp>
        <p:nvSpPr>
          <p:cNvPr id="355" name="Google Shape;355;p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356" name="Google Shape;356;p5"/>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a:lnSpc>
                <a:spcPct val="107000"/>
              </a:lnSpc>
              <a:spcBef>
                <a:spcPts val="0"/>
              </a:spcBef>
              <a:buSzPts val="3200"/>
            </a:pPr>
            <a:r>
              <a:rPr lang="en-US" sz="3200" b="1" dirty="0">
                <a:latin typeface="Calibri"/>
                <a:ea typeface="Calibri"/>
                <a:cs typeface="Calibri"/>
                <a:sym typeface="Calibri"/>
              </a:rPr>
              <a:t>Course Topic: </a:t>
            </a:r>
            <a:r>
              <a:rPr lang="en-US" sz="3200" dirty="0">
                <a:latin typeface="Calibri"/>
                <a:ea typeface="Calibri"/>
                <a:cs typeface="Calibri"/>
                <a:sym typeface="Calibri"/>
              </a:rPr>
              <a:t>Statistical data analysis in HCI research </a:t>
            </a:r>
            <a:r>
              <a:rPr lang="en-US" sz="3200" b="1" dirty="0">
                <a:latin typeface="Calibri"/>
                <a:ea typeface="Calibri"/>
                <a:cs typeface="Calibri"/>
                <a:sym typeface="Calibri"/>
              </a:rPr>
              <a:t> </a:t>
            </a:r>
            <a:endParaRPr lang="en-US" sz="3200" dirty="0">
              <a:latin typeface="Calibri"/>
              <a:ea typeface="Calibri"/>
              <a:cs typeface="Calibri"/>
              <a:sym typeface="Calibri"/>
            </a:endParaRPr>
          </a:p>
          <a:p>
            <a:pPr marL="296326" lvl="0" indent="-296326">
              <a:lnSpc>
                <a:spcPct val="107000"/>
              </a:lnSpc>
              <a:spcBef>
                <a:spcPts val="2133"/>
              </a:spcBef>
              <a:buSzPts val="3200"/>
            </a:pPr>
            <a:r>
              <a:rPr lang="en-US" sz="3200" b="1" dirty="0">
                <a:latin typeface="Calibri"/>
                <a:ea typeface="Calibri"/>
                <a:cs typeface="Calibri"/>
                <a:sym typeface="Calibri"/>
              </a:rPr>
              <a:t>Blended Learning (F2F driver): </a:t>
            </a:r>
            <a:r>
              <a:rPr lang="en-US" sz="3200" dirty="0">
                <a:latin typeface="Calibri"/>
                <a:ea typeface="Calibri"/>
                <a:cs typeface="Calibri"/>
                <a:sym typeface="Calibri"/>
              </a:rPr>
              <a:t>In-</a:t>
            </a:r>
            <a:r>
              <a:rPr lang="hr-HR" sz="3200" dirty="0">
                <a:latin typeface="Calibri"/>
                <a:ea typeface="Calibri"/>
                <a:cs typeface="Calibri"/>
                <a:sym typeface="Calibri"/>
              </a:rPr>
              <a:t>c</a:t>
            </a:r>
            <a:r>
              <a:rPr lang="en-US" sz="3200" dirty="0">
                <a:latin typeface="Calibri"/>
                <a:ea typeface="Calibri"/>
                <a:cs typeface="Calibri"/>
                <a:sym typeface="Calibri"/>
              </a:rPr>
              <a:t>lass presentation, mock-up cases, online learning / training and case solving, in-class presentation and discussion</a:t>
            </a:r>
            <a:endParaRPr lang="en-US" dirty="0"/>
          </a:p>
          <a:p>
            <a:pPr marL="296326" lvl="0" indent="-67726" algn="l" rtl="0">
              <a:lnSpc>
                <a:spcPct val="90000"/>
              </a:lnSpc>
              <a:spcBef>
                <a:spcPts val="2133"/>
              </a:spcBef>
              <a:spcAft>
                <a:spcPts val="0"/>
              </a:spcAft>
              <a:buSzPts val="3600"/>
              <a:buNone/>
            </a:pP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dirty="0"/>
              <a:t>Constructive Alignment: ILO </a:t>
            </a:r>
            <a:endParaRPr dirty="0"/>
          </a:p>
        </p:txBody>
      </p:sp>
      <p:sp>
        <p:nvSpPr>
          <p:cNvPr id="363" name="Google Shape;363;p6"/>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364" name="Google Shape;364;p6"/>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r>
              <a:rPr lang="en-GB" sz="2800" b="1" dirty="0">
                <a:latin typeface="Calibri" panose="020F0502020204030204" pitchFamily="34" charset="0"/>
                <a:cs typeface="Calibri" panose="020F0502020204030204" pitchFamily="34" charset="0"/>
              </a:rPr>
              <a:t>Select</a:t>
            </a:r>
            <a:r>
              <a:rPr lang="en-GB" sz="2800" dirty="0">
                <a:latin typeface="Calibri" panose="020F0502020204030204" pitchFamily="34" charset="0"/>
                <a:cs typeface="Calibri" panose="020F0502020204030204" pitchFamily="34" charset="0"/>
              </a:rPr>
              <a:t> and </a:t>
            </a:r>
            <a:r>
              <a:rPr lang="en-GB" sz="2800" b="1" dirty="0">
                <a:latin typeface="Calibri" panose="020F0502020204030204" pitchFamily="34" charset="0"/>
                <a:cs typeface="Calibri" panose="020F0502020204030204" pitchFamily="34" charset="0"/>
              </a:rPr>
              <a:t>apply</a:t>
            </a:r>
            <a:r>
              <a:rPr lang="en-GB" sz="2800" dirty="0">
                <a:latin typeface="Calibri" panose="020F0502020204030204" pitchFamily="34" charset="0"/>
                <a:cs typeface="Calibri" panose="020F0502020204030204" pitchFamily="34" charset="0"/>
              </a:rPr>
              <a:t> appropriate statistical tests on data obtained from a HCI experiment, and </a:t>
            </a:r>
            <a:r>
              <a:rPr lang="en-GB" sz="2800" b="1" dirty="0">
                <a:latin typeface="Calibri" panose="020F0502020204030204" pitchFamily="34" charset="0"/>
                <a:cs typeface="Calibri" panose="020F0502020204030204" pitchFamily="34" charset="0"/>
              </a:rPr>
              <a:t>derive</a:t>
            </a:r>
            <a:r>
              <a:rPr lang="en-GB" sz="2800" dirty="0">
                <a:latin typeface="Calibri" panose="020F0502020204030204" pitchFamily="34" charset="0"/>
                <a:cs typeface="Calibri" panose="020F0502020204030204" pitchFamily="34" charset="0"/>
              </a:rPr>
              <a:t> the conclusions according to their outcomes.</a:t>
            </a:r>
            <a:br>
              <a:rPr lang="hr-HR" sz="2800" dirty="0">
                <a:latin typeface="Calibri" panose="020F0502020204030204" pitchFamily="34" charset="0"/>
                <a:cs typeface="Calibri" panose="020F0502020204030204" pitchFamily="34" charset="0"/>
              </a:rPr>
            </a:br>
            <a:endParaRPr lang="hr-HR" sz="2800" dirty="0">
              <a:latin typeface="Calibri" panose="020F0502020204030204" pitchFamily="34" charset="0"/>
              <a:cs typeface="Calibri" panose="020F0502020204030204" pitchFamily="34" charset="0"/>
            </a:endParaRPr>
          </a:p>
          <a:p>
            <a:pPr lvl="1"/>
            <a:r>
              <a:rPr lang="en-GB" sz="2800" b="1" dirty="0">
                <a:latin typeface="Calibri" panose="020F0502020204030204" pitchFamily="34" charset="0"/>
                <a:cs typeface="Calibri" panose="020F0502020204030204" pitchFamily="34" charset="0"/>
              </a:rPr>
              <a:t>Verb(s):</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REMEMBER [select], APPLY [apply, derive]</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 </a:t>
            </a:r>
            <a:r>
              <a:rPr lang="en-GB" sz="2800" u="sng" dirty="0">
                <a:latin typeface="Calibri" panose="020F0502020204030204" pitchFamily="34" charset="0"/>
                <a:cs typeface="Calibri" panose="020F0502020204030204" pitchFamily="34" charset="0"/>
                <a:hlinkClick r:id="rId3"/>
              </a:rPr>
              <a:t>https://tips.uark.edu/blooms-taxonomy-verb-chart/</a:t>
            </a:r>
            <a:r>
              <a:rPr lang="en-GB" sz="2800" dirty="0">
                <a:latin typeface="Calibri" panose="020F0502020204030204" pitchFamily="34" charset="0"/>
                <a:cs typeface="Calibri" panose="020F0502020204030204" pitchFamily="34" charset="0"/>
              </a:rPr>
              <a:t> ]</a:t>
            </a:r>
            <a:endParaRPr lang="hr-HR" sz="2800" dirty="0">
              <a:latin typeface="Calibri" panose="020F0502020204030204" pitchFamily="34" charset="0"/>
              <a:cs typeface="Calibri" panose="020F0502020204030204" pitchFamily="34" charset="0"/>
            </a:endParaRPr>
          </a:p>
          <a:p>
            <a:pPr lvl="1"/>
            <a:r>
              <a:rPr lang="en-GB" sz="2800" b="1" dirty="0">
                <a:latin typeface="Calibri" panose="020F0502020204030204" pitchFamily="34" charset="0"/>
                <a:cs typeface="Calibri" panose="020F0502020204030204" pitchFamily="34" charset="0"/>
              </a:rPr>
              <a:t>Content:</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Statistical test</a:t>
            </a:r>
            <a:endParaRPr lang="hr-HR" sz="2800" dirty="0">
              <a:latin typeface="Calibri" panose="020F0502020204030204" pitchFamily="34" charset="0"/>
              <a:cs typeface="Calibri" panose="020F0502020204030204" pitchFamily="34" charset="0"/>
            </a:endParaRPr>
          </a:p>
          <a:p>
            <a:pPr lvl="1"/>
            <a:r>
              <a:rPr lang="en-GB" sz="2800" b="1" dirty="0">
                <a:latin typeface="Calibri" panose="020F0502020204030204" pitchFamily="34" charset="0"/>
                <a:cs typeface="Calibri" panose="020F0502020204030204" pitchFamily="34" charset="0"/>
              </a:rPr>
              <a:t>Context:</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HCI experiment</a:t>
            </a:r>
            <a:endParaRPr lang="hr-HR" sz="28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lvl="0">
              <a:lnSpc>
                <a:spcPct val="117647"/>
              </a:lnSpc>
            </a:pPr>
            <a:r>
              <a:rPr lang="en-GB" dirty="0"/>
              <a:t>Constructive Alignment: </a:t>
            </a:r>
            <a:r>
              <a:rPr lang="hr-HR" dirty="0" err="1"/>
              <a:t>TLAs</a:t>
            </a:r>
            <a:endParaRPr dirty="0"/>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a:t>
            </a:fld>
            <a:endParaRPr/>
          </a:p>
        </p:txBody>
      </p:sp>
      <p:graphicFrame>
        <p:nvGraphicFramePr>
          <p:cNvPr id="393" name="Google Shape;393;p8"/>
          <p:cNvGraphicFramePr/>
          <p:nvPr>
            <p:extLst>
              <p:ext uri="{D42A27DB-BD31-4B8C-83A1-F6EECF244321}">
                <p14:modId xmlns:p14="http://schemas.microsoft.com/office/powerpoint/2010/main" val="2338551007"/>
              </p:ext>
            </p:extLst>
          </p:nvPr>
        </p:nvGraphicFramePr>
        <p:xfrm>
          <a:off x="334433" y="1332903"/>
          <a:ext cx="11523134" cy="5124462"/>
        </p:xfrm>
        <a:graphic>
          <a:graphicData uri="http://schemas.openxmlformats.org/drawingml/2006/table">
            <a:tbl>
              <a:tblPr bandRow="1">
                <a:noFill/>
                <a:tableStyleId>{698B8570-DD12-4A5B-AC46-290883BD7B1C}</a:tableStyleId>
              </a:tblPr>
              <a:tblGrid>
                <a:gridCol w="1523762">
                  <a:extLst>
                    <a:ext uri="{9D8B030D-6E8A-4147-A177-3AD203B41FA5}">
                      <a16:colId xmlns:a16="http://schemas.microsoft.com/office/drawing/2014/main" val="20000"/>
                    </a:ext>
                  </a:extLst>
                </a:gridCol>
                <a:gridCol w="6159796">
                  <a:extLst>
                    <a:ext uri="{9D8B030D-6E8A-4147-A177-3AD203B41FA5}">
                      <a16:colId xmlns:a16="http://schemas.microsoft.com/office/drawing/2014/main" val="20001"/>
                    </a:ext>
                  </a:extLst>
                </a:gridCol>
                <a:gridCol w="3839576">
                  <a:extLst>
                    <a:ext uri="{9D8B030D-6E8A-4147-A177-3AD203B41FA5}">
                      <a16:colId xmlns:a16="http://schemas.microsoft.com/office/drawing/2014/main" val="20002"/>
                    </a:ext>
                  </a:extLst>
                </a:gridCol>
              </a:tblGrid>
              <a:tr h="217182">
                <a:tc>
                  <a:txBody>
                    <a:bodyPr/>
                    <a:lstStyle/>
                    <a:p>
                      <a:pPr marL="0" marR="0" lvl="0" indent="0" algn="l" rtl="0">
                        <a:spcBef>
                          <a:spcPts val="0"/>
                        </a:spcBef>
                        <a:spcAft>
                          <a:spcPts val="0"/>
                        </a:spcAft>
                        <a:buNone/>
                      </a:pPr>
                      <a:r>
                        <a:rPr lang="en-GB" sz="1400" b="1" u="none" strike="noStrike" cap="none" dirty="0"/>
                        <a:t>ILO reference</a:t>
                      </a:r>
                      <a:endParaRPr sz="1400" b="1"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dirty="0"/>
                        <a:t>Teaching Activity (What the teachers do)</a:t>
                      </a:r>
                      <a:endParaRPr sz="1400" b="1"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4029621">
                <a:tc>
                  <a:txBody>
                    <a:bodyPr/>
                    <a:lstStyle/>
                    <a:p>
                      <a:pPr marL="0" marR="0" lvl="0" indent="0" algn="l" rtl="0">
                        <a:spcBef>
                          <a:spcPts val="0"/>
                        </a:spcBef>
                        <a:spcAft>
                          <a:spcPts val="0"/>
                        </a:spcAft>
                        <a:buNone/>
                      </a:pPr>
                      <a:endParaRPr lang="hr-HR" sz="1400" b="1" dirty="0">
                        <a:solidFill>
                          <a:srgbClr val="FF0000"/>
                        </a:solidFill>
                      </a:endParaRPr>
                    </a:p>
                    <a:p>
                      <a:pPr marL="0" marR="0" lvl="0" indent="0" algn="l" rtl="0">
                        <a:spcBef>
                          <a:spcPts val="0"/>
                        </a:spcBef>
                        <a:spcAft>
                          <a:spcPts val="0"/>
                        </a:spcAft>
                        <a:buNone/>
                      </a:pPr>
                      <a:endParaRPr lang="hr-HR" sz="1400" b="1" dirty="0">
                        <a:solidFill>
                          <a:srgbClr val="FF0000"/>
                        </a:solidFill>
                      </a:endParaRPr>
                    </a:p>
                    <a:p>
                      <a:pPr marL="0" marR="0" lvl="0" indent="0" algn="l" rtl="0">
                        <a:spcBef>
                          <a:spcPts val="0"/>
                        </a:spcBef>
                        <a:spcAft>
                          <a:spcPts val="0"/>
                        </a:spcAft>
                        <a:buNone/>
                      </a:pPr>
                      <a:r>
                        <a:rPr lang="en-US" sz="1400" b="1" dirty="0">
                          <a:solidFill>
                            <a:srgbClr val="FF0000"/>
                          </a:solidFill>
                        </a:rPr>
                        <a:t>Select</a:t>
                      </a:r>
                      <a:r>
                        <a:rPr lang="en-US" sz="1400" dirty="0">
                          <a:solidFill>
                            <a:srgbClr val="FF0000"/>
                          </a:solidFill>
                        </a:rPr>
                        <a:t> </a:t>
                      </a:r>
                      <a:r>
                        <a:rPr lang="en-US" sz="1400" dirty="0"/>
                        <a:t>and </a:t>
                      </a:r>
                      <a:r>
                        <a:rPr lang="en-US" sz="1400" b="1" dirty="0">
                          <a:solidFill>
                            <a:srgbClr val="FF0000"/>
                          </a:solidFill>
                        </a:rPr>
                        <a:t>apply</a:t>
                      </a:r>
                      <a:r>
                        <a:rPr lang="en-US" sz="1400" dirty="0">
                          <a:solidFill>
                            <a:srgbClr val="FF0000"/>
                          </a:solidFill>
                        </a:rPr>
                        <a:t> </a:t>
                      </a:r>
                      <a:r>
                        <a:rPr lang="en-US" sz="1400" dirty="0"/>
                        <a:t>appropriate statistical tests on data obtained from a HCI experiment, and </a:t>
                      </a:r>
                      <a:r>
                        <a:rPr lang="en-US" sz="1400" b="1" dirty="0">
                          <a:solidFill>
                            <a:srgbClr val="FF0000"/>
                          </a:solidFill>
                        </a:rPr>
                        <a:t>derive</a:t>
                      </a:r>
                      <a:r>
                        <a:rPr lang="en-US" sz="1400" dirty="0">
                          <a:solidFill>
                            <a:srgbClr val="FF0000"/>
                          </a:solidFill>
                        </a:rPr>
                        <a:t> </a:t>
                      </a:r>
                      <a:r>
                        <a:rPr lang="en-US" sz="1400" dirty="0"/>
                        <a:t>the conclusions according to their outcomes</a:t>
                      </a: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br>
                        <a:rPr lang="hr-HR" sz="1400" b="0" dirty="0"/>
                      </a:br>
                      <a:r>
                        <a:rPr lang="en-GB" sz="1400" b="1" dirty="0"/>
                        <a:t>TA 1</a:t>
                      </a:r>
                      <a:r>
                        <a:rPr lang="hr-HR" sz="1400" b="1" dirty="0"/>
                        <a:t> / </a:t>
                      </a:r>
                      <a:r>
                        <a:rPr lang="en-US" sz="1400" b="1" noProof="0" dirty="0"/>
                        <a:t>In-class</a:t>
                      </a:r>
                    </a:p>
                    <a:p>
                      <a:pPr marL="0" marR="0" lvl="0" indent="0" algn="l" rtl="0">
                        <a:spcBef>
                          <a:spcPts val="0"/>
                        </a:spcBef>
                        <a:spcAft>
                          <a:spcPts val="0"/>
                        </a:spcAft>
                        <a:buNone/>
                      </a:pPr>
                      <a:r>
                        <a:rPr lang="en-US" sz="1400" b="0" dirty="0"/>
                        <a:t>Contextualization of the importance of statistics in empirical HCI research. Presenting standard statistical tests typically used on data obtained from a HCI experiment. </a:t>
                      </a:r>
                      <a:r>
                        <a:rPr lang="en-GB" sz="1400" b="0" dirty="0"/>
                        <a:t> </a:t>
                      </a:r>
                      <a:endParaRPr sz="1400" b="0" dirty="0"/>
                    </a:p>
                    <a:p>
                      <a:pPr marL="0" marR="0" lvl="0" indent="0" algn="l" rtl="0">
                        <a:spcBef>
                          <a:spcPts val="0"/>
                        </a:spcBef>
                        <a:spcAft>
                          <a:spcPts val="0"/>
                        </a:spcAft>
                        <a:buNone/>
                      </a:pPr>
                      <a:r>
                        <a:rPr lang="en-GB" sz="1400" b="0" dirty="0"/>
                        <a:t> </a:t>
                      </a:r>
                      <a:endParaRPr sz="1400" b="0" dirty="0"/>
                    </a:p>
                    <a:p>
                      <a:pPr marL="0" marR="0" lvl="0" indent="0" algn="l" rtl="0">
                        <a:spcBef>
                          <a:spcPts val="0"/>
                        </a:spcBef>
                        <a:spcAft>
                          <a:spcPts val="0"/>
                        </a:spcAft>
                        <a:buNone/>
                      </a:pPr>
                      <a:r>
                        <a:rPr lang="en-GB" sz="1400" b="1" dirty="0"/>
                        <a:t>TA 2</a:t>
                      </a:r>
                      <a:r>
                        <a:rPr lang="hr-HR" sz="1400" b="1" dirty="0"/>
                        <a:t> / </a:t>
                      </a:r>
                      <a:r>
                        <a:rPr lang="en-US" sz="1400" b="1" noProof="0" dirty="0"/>
                        <a:t>In-class</a:t>
                      </a:r>
                    </a:p>
                    <a:p>
                      <a:pPr marL="0" marR="0" lvl="0" indent="0" algn="l" rtl="0">
                        <a:spcBef>
                          <a:spcPts val="0"/>
                        </a:spcBef>
                        <a:spcAft>
                          <a:spcPts val="0"/>
                        </a:spcAft>
                        <a:buNone/>
                      </a:pPr>
                      <a:r>
                        <a:rPr lang="en-US" sz="1400" b="0" dirty="0"/>
                        <a:t>Explain how the appropriate test should be chosen, according to the design of the HCI experiment.</a:t>
                      </a:r>
                      <a:r>
                        <a:rPr lang="hr-HR" sz="1400" b="0" baseline="0" dirty="0"/>
                        <a:t> </a:t>
                      </a:r>
                      <a:r>
                        <a:rPr lang="en-GB" sz="1400" b="0" i="0" u="none" strike="noStrike" cap="none" dirty="0">
                          <a:solidFill>
                            <a:schemeClr val="dk1"/>
                          </a:solidFill>
                          <a:effectLst/>
                          <a:latin typeface="Arial"/>
                          <a:ea typeface="Arial"/>
                          <a:cs typeface="Arial"/>
                          <a:sym typeface="Arial"/>
                        </a:rPr>
                        <a:t>Directing attention to the diagram for the selection of statistical tests. Encouraging questioning and discussion.</a:t>
                      </a:r>
                      <a:endParaRPr lang="hr-HR" sz="1400" b="0" dirty="0"/>
                    </a:p>
                    <a:p>
                      <a:pPr marL="0" marR="0" lvl="0" indent="0" algn="l" rtl="0">
                        <a:spcBef>
                          <a:spcPts val="0"/>
                        </a:spcBef>
                        <a:spcAft>
                          <a:spcPts val="0"/>
                        </a:spcAft>
                        <a:buNone/>
                      </a:pPr>
                      <a:endParaRPr lang="hr-HR" sz="1400" b="0" dirty="0">
                        <a:latin typeface="Georgia"/>
                        <a:ea typeface="Georgia"/>
                        <a:cs typeface="Georgia"/>
                        <a:sym typeface="Georgia"/>
                      </a:endParaRPr>
                    </a:p>
                    <a:p>
                      <a:pPr marL="0" marR="0" lvl="0" indent="0" algn="l" rtl="0">
                        <a:spcBef>
                          <a:spcPts val="0"/>
                        </a:spcBef>
                        <a:spcAft>
                          <a:spcPts val="0"/>
                        </a:spcAft>
                        <a:buNone/>
                      </a:pPr>
                      <a:r>
                        <a:rPr lang="en-US" sz="1400" b="1" dirty="0"/>
                        <a:t>TA </a:t>
                      </a:r>
                      <a:r>
                        <a:rPr lang="hr-HR" sz="1400" b="1" dirty="0"/>
                        <a:t>3 / </a:t>
                      </a:r>
                      <a:r>
                        <a:rPr lang="en-US" sz="1400" b="1" noProof="0" dirty="0"/>
                        <a:t>In-class</a:t>
                      </a:r>
                    </a:p>
                    <a:p>
                      <a:pPr marL="0" marR="0" lvl="0" indent="0" algn="l" rtl="0">
                        <a:spcBef>
                          <a:spcPts val="0"/>
                        </a:spcBef>
                        <a:spcAft>
                          <a:spcPts val="0"/>
                        </a:spcAft>
                        <a:buNone/>
                      </a:pPr>
                      <a:r>
                        <a:rPr lang="en-GB" sz="1400" b="0" i="0" u="none" strike="noStrike" cap="none" dirty="0">
                          <a:solidFill>
                            <a:schemeClr val="dk1"/>
                          </a:solidFill>
                          <a:effectLst/>
                          <a:latin typeface="Arial"/>
                          <a:ea typeface="Arial"/>
                          <a:cs typeface="Arial"/>
                          <a:sym typeface="Arial"/>
                        </a:rPr>
                        <a:t>Demonstrate an example of applying a statistical test, and how results and conclusions should be reported. Different software can be utilized. Encouraging questioning and discussion.</a:t>
                      </a:r>
                      <a:br>
                        <a:rPr lang="hr-HR" sz="1400" b="0" i="0" u="none" strike="noStrike" cap="none" dirty="0">
                          <a:solidFill>
                            <a:schemeClr val="dk1"/>
                          </a:solidFill>
                          <a:effectLst/>
                          <a:latin typeface="Arial"/>
                          <a:ea typeface="Arial"/>
                          <a:cs typeface="Arial"/>
                          <a:sym typeface="Arial"/>
                        </a:rPr>
                      </a:br>
                      <a:endParaRPr lang="hr-HR" sz="1400" b="0" dirty="0">
                        <a:latin typeface="Georgia"/>
                        <a:ea typeface="Georgia"/>
                        <a:cs typeface="Georgia"/>
                        <a:sym typeface="Georgia"/>
                      </a:endParaRPr>
                    </a:p>
                    <a:p>
                      <a:pPr marL="0" marR="0" lvl="0" indent="0" algn="l" rtl="0">
                        <a:spcBef>
                          <a:spcPts val="0"/>
                        </a:spcBef>
                        <a:spcAft>
                          <a:spcPts val="0"/>
                        </a:spcAft>
                        <a:buNone/>
                      </a:pPr>
                      <a:r>
                        <a:rPr lang="en-US" sz="1400" b="1" dirty="0"/>
                        <a:t>TA </a:t>
                      </a:r>
                      <a:r>
                        <a:rPr lang="hr-HR" sz="1400" b="1" dirty="0"/>
                        <a:t>4 / </a:t>
                      </a:r>
                      <a:r>
                        <a:rPr lang="en-US" sz="1400" b="1" noProof="0" dirty="0"/>
                        <a:t>In-class</a:t>
                      </a:r>
                      <a:r>
                        <a:rPr lang="hr-HR" sz="1400" b="1" dirty="0"/>
                        <a:t> &amp; Online</a:t>
                      </a:r>
                      <a:endParaRPr lang="en-US" sz="1400" b="1" dirty="0"/>
                    </a:p>
                    <a:p>
                      <a:pPr marL="0" marR="0" lvl="0" indent="0" algn="l" rtl="0">
                        <a:spcBef>
                          <a:spcPts val="0"/>
                        </a:spcBef>
                        <a:spcAft>
                          <a:spcPts val="0"/>
                        </a:spcAft>
                        <a:buNone/>
                      </a:pPr>
                      <a:r>
                        <a:rPr lang="en-GB" sz="1400" b="0" i="0" u="none" strike="noStrike" cap="none" dirty="0">
                          <a:solidFill>
                            <a:schemeClr val="dk1"/>
                          </a:solidFill>
                          <a:effectLst/>
                          <a:latin typeface="Arial"/>
                          <a:ea typeface="Arial"/>
                          <a:cs typeface="Arial"/>
                          <a:sym typeface="Arial"/>
                        </a:rPr>
                        <a:t>Present (prepare and deliver via LMS) a small-scale case study: a hypothetical HCI experiment (description) and corresponding data (online data generators can be utilized). Provide web links to online tutorials and supplementary learning material. Recommend possible software tools. Provide a rubric (checklist). Support students online (via LMS forum).</a:t>
                      </a:r>
                      <a:endParaRPr sz="1400" b="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dirty="0"/>
                        <a:t>LA 1</a:t>
                      </a:r>
                      <a:r>
                        <a:rPr lang="hr-HR" sz="1400" b="1" dirty="0"/>
                        <a:t> / </a:t>
                      </a:r>
                      <a:r>
                        <a:rPr lang="en-US" sz="1400" b="1" noProof="0" dirty="0"/>
                        <a:t>In-class</a:t>
                      </a:r>
                    </a:p>
                    <a:p>
                      <a:pPr marL="0" marR="0" lvl="0" indent="0" algn="l" rtl="0">
                        <a:spcBef>
                          <a:spcPts val="0"/>
                        </a:spcBef>
                        <a:spcAft>
                          <a:spcPts val="0"/>
                        </a:spcAft>
                        <a:buNone/>
                      </a:pPr>
                      <a:r>
                        <a:rPr lang="en-GB" sz="1400" b="0" i="0" u="none" strike="noStrike" cap="none" dirty="0">
                          <a:solidFill>
                            <a:schemeClr val="dk1"/>
                          </a:solidFill>
                          <a:effectLst/>
                          <a:latin typeface="Arial"/>
                          <a:ea typeface="Arial"/>
                          <a:cs typeface="Arial"/>
                          <a:sym typeface="Arial"/>
                        </a:rPr>
                        <a:t>Listen to the presentation, take notes and ask questions.</a:t>
                      </a:r>
                      <a:r>
                        <a:rPr lang="en-GB" sz="1400" b="0" dirty="0"/>
                        <a:t> </a:t>
                      </a:r>
                      <a:endParaRPr sz="1400" b="0" dirty="0"/>
                    </a:p>
                    <a:p>
                      <a:pPr marL="0" marR="0" lvl="0" indent="0" algn="l" rtl="0">
                        <a:spcBef>
                          <a:spcPts val="0"/>
                        </a:spcBef>
                        <a:spcAft>
                          <a:spcPts val="0"/>
                        </a:spcAft>
                        <a:buNone/>
                      </a:pPr>
                      <a:r>
                        <a:rPr lang="en-GB" sz="1400" b="0" dirty="0"/>
                        <a:t> </a:t>
                      </a:r>
                      <a:endParaRPr sz="1400" b="0" dirty="0"/>
                    </a:p>
                    <a:p>
                      <a:pPr marL="0" marR="0" lvl="0" indent="0" algn="l" rtl="0">
                        <a:spcBef>
                          <a:spcPts val="0"/>
                        </a:spcBef>
                        <a:spcAft>
                          <a:spcPts val="0"/>
                        </a:spcAft>
                        <a:buNone/>
                      </a:pPr>
                      <a:r>
                        <a:rPr lang="en-GB" sz="1400" b="1" dirty="0"/>
                        <a:t>LA </a:t>
                      </a:r>
                      <a:r>
                        <a:rPr lang="hr-HR" sz="1400" b="1" dirty="0"/>
                        <a:t>2 / </a:t>
                      </a:r>
                      <a:r>
                        <a:rPr lang="en-US" sz="1400" b="1" noProof="0" dirty="0"/>
                        <a:t>In-class</a:t>
                      </a:r>
                    </a:p>
                    <a:p>
                      <a:pPr marL="0" marR="0" lvl="0" indent="0" algn="l" rtl="0">
                        <a:spcBef>
                          <a:spcPts val="0"/>
                        </a:spcBef>
                        <a:spcAft>
                          <a:spcPts val="0"/>
                        </a:spcAft>
                        <a:buNone/>
                      </a:pPr>
                      <a:r>
                        <a:rPr lang="en-GB" sz="1400" b="0" i="0" u="none" strike="noStrike" cap="none" dirty="0">
                          <a:solidFill>
                            <a:schemeClr val="dk1"/>
                          </a:solidFill>
                          <a:effectLst/>
                          <a:latin typeface="Arial"/>
                          <a:ea typeface="Arial"/>
                          <a:cs typeface="Arial"/>
                          <a:sym typeface="Arial"/>
                        </a:rPr>
                        <a:t>Listen to the presentation, take notes and ask questions.</a:t>
                      </a:r>
                      <a:endParaRPr lang="hr-HR" sz="1400" b="0" i="0" u="none" strike="noStrike" cap="none" dirty="0">
                        <a:solidFill>
                          <a:schemeClr val="dk1"/>
                        </a:solidFill>
                        <a:effectLst/>
                        <a:latin typeface="Arial"/>
                        <a:ea typeface="Arial"/>
                        <a:cs typeface="Arial"/>
                        <a:sym typeface="Arial"/>
                      </a:endParaRPr>
                    </a:p>
                    <a:p>
                      <a:pPr marL="0" marR="0" lvl="0" indent="0" algn="l" rtl="0">
                        <a:spcBef>
                          <a:spcPts val="0"/>
                        </a:spcBef>
                        <a:spcAft>
                          <a:spcPts val="0"/>
                        </a:spcAft>
                        <a:buNone/>
                      </a:pPr>
                      <a:endParaRPr lang="hr-HR" sz="1400" b="0" i="0" u="none" strike="noStrike" cap="none" dirty="0">
                        <a:solidFill>
                          <a:schemeClr val="dk1"/>
                        </a:solidFill>
                        <a:effectLst/>
                        <a:latin typeface="Arial"/>
                        <a:ea typeface="Georgia"/>
                        <a:cs typeface="Arial"/>
                        <a:sym typeface="Arial"/>
                      </a:endParaRPr>
                    </a:p>
                    <a:p>
                      <a:pPr marL="0" marR="0" lvl="0" indent="0" algn="l" rtl="0">
                        <a:spcBef>
                          <a:spcPts val="0"/>
                        </a:spcBef>
                        <a:spcAft>
                          <a:spcPts val="0"/>
                        </a:spcAft>
                        <a:buNone/>
                      </a:pPr>
                      <a:r>
                        <a:rPr lang="en-US" sz="1400" b="1" dirty="0"/>
                        <a:t>LA </a:t>
                      </a:r>
                      <a:r>
                        <a:rPr lang="hr-HR" sz="1400" b="1" dirty="0"/>
                        <a:t>3 / </a:t>
                      </a:r>
                      <a:r>
                        <a:rPr lang="en-US" sz="1400" b="1" noProof="0" dirty="0"/>
                        <a:t>In-class</a:t>
                      </a:r>
                    </a:p>
                    <a:p>
                      <a:pPr marL="0" marR="0" lvl="0" indent="0" algn="l" rtl="0">
                        <a:spcBef>
                          <a:spcPts val="0"/>
                        </a:spcBef>
                        <a:spcAft>
                          <a:spcPts val="0"/>
                        </a:spcAft>
                        <a:buNone/>
                      </a:pPr>
                      <a:r>
                        <a:rPr lang="en-GB" sz="1400" b="0" i="0" u="none" strike="noStrike" cap="none" dirty="0">
                          <a:solidFill>
                            <a:schemeClr val="dk1"/>
                          </a:solidFill>
                          <a:effectLst/>
                          <a:latin typeface="Arial"/>
                          <a:ea typeface="Arial"/>
                          <a:cs typeface="Arial"/>
                          <a:sym typeface="Arial"/>
                        </a:rPr>
                        <a:t>Listen to the presentation, observe the demonstration, take notes and ask questions.</a:t>
                      </a:r>
                      <a:endParaRPr lang="hr-HR" sz="1400" b="0" i="0" u="none" strike="noStrike" cap="none" dirty="0">
                        <a:solidFill>
                          <a:schemeClr val="dk1"/>
                        </a:solidFill>
                        <a:effectLst/>
                        <a:latin typeface="Arial"/>
                        <a:ea typeface="Arial"/>
                        <a:cs typeface="Arial"/>
                        <a:sym typeface="Arial"/>
                      </a:endParaRPr>
                    </a:p>
                    <a:p>
                      <a:pPr marL="0" marR="0" lvl="0" indent="0" algn="l" rtl="0">
                        <a:spcBef>
                          <a:spcPts val="0"/>
                        </a:spcBef>
                        <a:spcAft>
                          <a:spcPts val="0"/>
                        </a:spcAft>
                        <a:buNone/>
                      </a:pPr>
                      <a:endParaRPr lang="hr-HR" sz="1400" b="0" i="0" u="none" strike="noStrike" cap="none" dirty="0">
                        <a:solidFill>
                          <a:schemeClr val="dk1"/>
                        </a:solidFill>
                        <a:effectLst/>
                        <a:latin typeface="Arial"/>
                        <a:ea typeface="Georgia"/>
                        <a:cs typeface="Arial"/>
                        <a:sym typeface="Arial"/>
                      </a:endParaRPr>
                    </a:p>
                    <a:p>
                      <a:pPr marL="0" marR="0" lvl="0" indent="0" algn="l" rtl="0">
                        <a:spcBef>
                          <a:spcPts val="0"/>
                        </a:spcBef>
                        <a:spcAft>
                          <a:spcPts val="0"/>
                        </a:spcAft>
                        <a:buNone/>
                      </a:pPr>
                      <a:r>
                        <a:rPr lang="hr-HR" sz="1400" b="1" i="0" u="none" strike="noStrike" cap="none" dirty="0">
                          <a:solidFill>
                            <a:schemeClr val="dk1"/>
                          </a:solidFill>
                          <a:effectLst/>
                          <a:latin typeface="Arial"/>
                          <a:ea typeface="Arial"/>
                          <a:cs typeface="Arial"/>
                          <a:sym typeface="Arial"/>
                        </a:rPr>
                        <a:t>LA 4 / Online</a:t>
                      </a:r>
                      <a:br>
                        <a:rPr lang="hr-HR" sz="1400" b="0" i="0" u="none" strike="noStrike" cap="none" dirty="0">
                          <a:solidFill>
                            <a:schemeClr val="dk1"/>
                          </a:solidFill>
                          <a:effectLst/>
                          <a:latin typeface="Arial"/>
                          <a:ea typeface="Arial"/>
                          <a:cs typeface="Arial"/>
                          <a:sym typeface="Arial"/>
                        </a:rPr>
                      </a:br>
                      <a:r>
                        <a:rPr lang="en-US" sz="1400" b="0" i="0" u="none" strike="noStrike" cap="none" dirty="0">
                          <a:solidFill>
                            <a:schemeClr val="dk1"/>
                          </a:solidFill>
                          <a:effectLst/>
                          <a:latin typeface="Arial"/>
                          <a:ea typeface="Arial"/>
                          <a:cs typeface="Arial"/>
                          <a:sym typeface="Arial"/>
                        </a:rPr>
                        <a:t>Analyze the description and data from the obtained mock-up case. Select the appropriate statistical test for a given case study. Utilize the online resources (tutorials, wide web search), and get familiar with the software selected for statistical analysis. Apply statistical analysis (within software tool), derive conclusions, write and submit report via LMS. If necessary, ask for help / clarifications on the LMS forum. Prepare a presentation.</a:t>
                      </a:r>
                      <a:endParaRPr sz="1400" b="0" dirty="0">
                        <a:latin typeface="Georgia"/>
                        <a:ea typeface="Georgia"/>
                        <a:cs typeface="Georgia"/>
                        <a:sym typeface="Georgia"/>
                      </a:endParaRPr>
                    </a:p>
                  </a:txBody>
                  <a:tcPr marL="68575" marR="68575" marT="0" marB="0"/>
                </a:tc>
                <a:extLst>
                  <a:ext uri="{0D108BD9-81ED-4DB2-BD59-A6C34878D82A}">
                    <a16:rowId xmlns:a16="http://schemas.microsoft.com/office/drawing/2014/main" val="10001"/>
                  </a:ext>
                </a:extLst>
              </a:tr>
            </a:tbl>
          </a:graphicData>
        </a:graphic>
      </p:graphicFrame>
      <p:sp>
        <p:nvSpPr>
          <p:cNvPr id="394" name="Google Shape;394;p8"/>
          <p:cNvSpPr/>
          <p:nvPr/>
        </p:nvSpPr>
        <p:spPr>
          <a:xfrm>
            <a:off x="8185117" y="434404"/>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Week</a:t>
            </a:r>
            <a:r>
              <a:rPr lang="hr-HR" sz="2000" dirty="0">
                <a:solidFill>
                  <a:schemeClr val="dk1"/>
                </a:solidFill>
                <a:latin typeface="Arial"/>
                <a:ea typeface="Arial"/>
                <a:cs typeface="Arial"/>
                <a:sym typeface="Arial"/>
              </a:rPr>
              <a:t> 1</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lvl="0">
              <a:lnSpc>
                <a:spcPct val="117647"/>
              </a:lnSpc>
            </a:pPr>
            <a:r>
              <a:rPr lang="en-GB" dirty="0"/>
              <a:t>Constructive Alignment: </a:t>
            </a:r>
            <a:r>
              <a:rPr lang="hr-HR" dirty="0" err="1"/>
              <a:t>TLAs</a:t>
            </a:r>
            <a:endParaRPr dirty="0"/>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394" name="Google Shape;394;p8"/>
          <p:cNvSpPr/>
          <p:nvPr/>
        </p:nvSpPr>
        <p:spPr>
          <a:xfrm>
            <a:off x="4460810" y="1358135"/>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Week</a:t>
            </a:r>
            <a:r>
              <a:rPr lang="hr-HR" sz="2000" dirty="0">
                <a:solidFill>
                  <a:schemeClr val="dk1"/>
                </a:solidFill>
                <a:latin typeface="Arial"/>
                <a:ea typeface="Arial"/>
                <a:cs typeface="Arial"/>
                <a:sym typeface="Arial"/>
              </a:rPr>
              <a:t> 1</a:t>
            </a:r>
            <a:endParaRPr dirty="0"/>
          </a:p>
        </p:txBody>
      </p:sp>
      <p:sp>
        <p:nvSpPr>
          <p:cNvPr id="7" name="Google Shape;411;p9"/>
          <p:cNvSpPr txBox="1">
            <a:spLocks noGrp="1"/>
          </p:cNvSpPr>
          <p:nvPr>
            <p:ph type="body" idx="1"/>
          </p:nvPr>
        </p:nvSpPr>
        <p:spPr>
          <a:xfrm>
            <a:off x="478032" y="2535971"/>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dirty="0"/>
              <a:t>Supporting Materials: </a:t>
            </a:r>
            <a:endParaRPr dirty="0"/>
          </a:p>
          <a:p>
            <a:pPr marL="594769" lvl="1" indent="-298442">
              <a:spcBef>
                <a:spcPts val="1067"/>
              </a:spcBef>
              <a:buSzPts val="1800"/>
            </a:pPr>
            <a:r>
              <a:rPr lang="en-GB" dirty="0"/>
              <a:t>presentation / slides </a:t>
            </a:r>
            <a:endParaRPr dirty="0"/>
          </a:p>
          <a:p>
            <a:pPr marL="594769" lvl="1" indent="-298442">
              <a:buSzPts val="1800"/>
            </a:pPr>
            <a:r>
              <a:rPr lang="en-GB" dirty="0"/>
              <a:t>Mock-up cases descriptions and data (MS Excel files), supplementary learning materials (pdf documents, web links), a rubric (pdf file).</a:t>
            </a:r>
            <a:endParaRPr dirty="0"/>
          </a:p>
          <a:p>
            <a:pPr marL="296326" lvl="0" indent="-296326" algn="l" rtl="0">
              <a:lnSpc>
                <a:spcPct val="90000"/>
              </a:lnSpc>
              <a:spcBef>
                <a:spcPts val="1333"/>
              </a:spcBef>
              <a:spcAft>
                <a:spcPts val="0"/>
              </a:spcAft>
              <a:buSzPts val="2100"/>
              <a:buChar char="•"/>
            </a:pPr>
            <a:r>
              <a:rPr lang="en-GB" b="1" dirty="0"/>
              <a:t>Supporting equipment: </a:t>
            </a:r>
            <a:endParaRPr lang="hr-HR" dirty="0"/>
          </a:p>
          <a:p>
            <a:pPr marL="594769" lvl="1" indent="-298442">
              <a:spcBef>
                <a:spcPts val="1067"/>
              </a:spcBef>
              <a:buSzPts val="1800"/>
            </a:pPr>
            <a:r>
              <a:rPr lang="en-US" dirty="0"/>
              <a:t>PC / laptop, in-class projector, statistical software (Excel, SPSS, Python environment and libraries</a:t>
            </a:r>
            <a:r>
              <a:rPr lang="hr-HR" dirty="0"/>
              <a:t>), LMS</a:t>
            </a:r>
            <a:endParaRPr dirty="0"/>
          </a:p>
          <a:p>
            <a:pPr marL="296326" lvl="0" indent="-296326" algn="l" rtl="0">
              <a:lnSpc>
                <a:spcPct val="90000"/>
              </a:lnSpc>
              <a:spcBef>
                <a:spcPts val="1600"/>
              </a:spcBef>
              <a:spcAft>
                <a:spcPts val="0"/>
              </a:spcAft>
              <a:buSzPts val="2100"/>
              <a:buChar char="•"/>
            </a:pPr>
            <a:r>
              <a:rPr lang="en-GB" b="1" dirty="0"/>
              <a:t>Supporting facilities: </a:t>
            </a:r>
            <a:r>
              <a:rPr lang="en-US" dirty="0"/>
              <a:t>Lecture</a:t>
            </a:r>
            <a:r>
              <a:rPr lang="hr-HR" dirty="0"/>
              <a:t> room</a:t>
            </a:r>
            <a:endParaRPr dirty="0"/>
          </a:p>
          <a:p>
            <a:pPr marL="296326" lvl="0" indent="-160880" algn="l" rtl="0">
              <a:lnSpc>
                <a:spcPct val="90000"/>
              </a:lnSpc>
              <a:spcBef>
                <a:spcPts val="1600"/>
              </a:spcBef>
              <a:spcAft>
                <a:spcPts val="0"/>
              </a:spcAft>
              <a:buSzPts val="2133"/>
              <a:buNone/>
            </a:pPr>
            <a:endParaRPr dirty="0"/>
          </a:p>
        </p:txBody>
      </p:sp>
    </p:spTree>
    <p:extLst>
      <p:ext uri="{BB962C8B-B14F-4D97-AF65-F5344CB8AC3E}">
        <p14:creationId xmlns:p14="http://schemas.microsoft.com/office/powerpoint/2010/main" val="355811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lvl="0">
              <a:lnSpc>
                <a:spcPct val="117647"/>
              </a:lnSpc>
            </a:pPr>
            <a:r>
              <a:rPr lang="hr-HR" dirty="0"/>
              <a:t>Materials</a:t>
            </a:r>
            <a:endParaRPr dirty="0"/>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394" name="Google Shape;394;p8"/>
          <p:cNvSpPr/>
          <p:nvPr/>
        </p:nvSpPr>
        <p:spPr>
          <a:xfrm>
            <a:off x="3650319" y="506680"/>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Week</a:t>
            </a:r>
            <a:r>
              <a:rPr lang="hr-HR" sz="2000" dirty="0">
                <a:solidFill>
                  <a:schemeClr val="dk1"/>
                </a:solidFill>
                <a:latin typeface="Arial"/>
                <a:ea typeface="Arial"/>
                <a:cs typeface="Arial"/>
                <a:sym typeface="Arial"/>
              </a:rPr>
              <a:t> 1</a:t>
            </a:r>
            <a:endParaRPr dirty="0"/>
          </a:p>
        </p:txBody>
      </p:sp>
      <p:pic>
        <p:nvPicPr>
          <p:cNvPr id="6" name="Picture 5"/>
          <p:cNvPicPr>
            <a:picLocks noChangeAspect="1"/>
          </p:cNvPicPr>
          <p:nvPr/>
        </p:nvPicPr>
        <p:blipFill>
          <a:blip r:embed="rId3"/>
          <a:stretch>
            <a:fillRect/>
          </a:stretch>
        </p:blipFill>
        <p:spPr>
          <a:xfrm>
            <a:off x="271473" y="1518697"/>
            <a:ext cx="5612319" cy="3134809"/>
          </a:xfrm>
          <a:prstGeom prst="rect">
            <a:avLst/>
          </a:prstGeom>
          <a:ln w="12700">
            <a:solidFill>
              <a:schemeClr val="tx1"/>
            </a:solidFill>
          </a:ln>
        </p:spPr>
      </p:pic>
      <p:pic>
        <p:nvPicPr>
          <p:cNvPr id="3" name="Picture 2"/>
          <p:cNvPicPr>
            <a:picLocks noChangeAspect="1"/>
          </p:cNvPicPr>
          <p:nvPr/>
        </p:nvPicPr>
        <p:blipFill>
          <a:blip r:embed="rId4"/>
          <a:stretch>
            <a:fillRect/>
          </a:stretch>
        </p:blipFill>
        <p:spPr>
          <a:xfrm>
            <a:off x="6778906" y="736314"/>
            <a:ext cx="5036929" cy="2835633"/>
          </a:xfrm>
          <a:prstGeom prst="rect">
            <a:avLst/>
          </a:prstGeom>
          <a:ln w="12700">
            <a:solidFill>
              <a:schemeClr val="tx1"/>
            </a:solidFill>
          </a:ln>
        </p:spPr>
      </p:pic>
      <p:pic>
        <p:nvPicPr>
          <p:cNvPr id="8" name="Picture 7"/>
          <p:cNvPicPr>
            <a:picLocks noChangeAspect="1"/>
          </p:cNvPicPr>
          <p:nvPr/>
        </p:nvPicPr>
        <p:blipFill>
          <a:blip r:embed="rId5"/>
          <a:stretch>
            <a:fillRect/>
          </a:stretch>
        </p:blipFill>
        <p:spPr>
          <a:xfrm>
            <a:off x="1750112" y="3719946"/>
            <a:ext cx="9278285" cy="2646401"/>
          </a:xfrm>
          <a:prstGeom prst="rect">
            <a:avLst/>
          </a:prstGeom>
          <a:ln w="12700">
            <a:solidFill>
              <a:schemeClr val="tx1"/>
            </a:solidFill>
          </a:ln>
        </p:spPr>
      </p:pic>
    </p:spTree>
    <p:extLst>
      <p:ext uri="{BB962C8B-B14F-4D97-AF65-F5344CB8AC3E}">
        <p14:creationId xmlns:p14="http://schemas.microsoft.com/office/powerpoint/2010/main" val="76433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lvl="0">
              <a:lnSpc>
                <a:spcPct val="117647"/>
              </a:lnSpc>
            </a:pPr>
            <a:r>
              <a:rPr lang="en-GB" dirty="0"/>
              <a:t>Constructive Alignment: </a:t>
            </a:r>
            <a:r>
              <a:rPr lang="hr-HR" dirty="0" err="1"/>
              <a:t>TLAs</a:t>
            </a:r>
            <a:endParaRPr dirty="0"/>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9</a:t>
            </a:fld>
            <a:endParaRPr/>
          </a:p>
        </p:txBody>
      </p:sp>
      <p:graphicFrame>
        <p:nvGraphicFramePr>
          <p:cNvPr id="393" name="Google Shape;393;p8"/>
          <p:cNvGraphicFramePr/>
          <p:nvPr>
            <p:extLst>
              <p:ext uri="{D42A27DB-BD31-4B8C-83A1-F6EECF244321}">
                <p14:modId xmlns:p14="http://schemas.microsoft.com/office/powerpoint/2010/main" val="3248960815"/>
              </p:ext>
            </p:extLst>
          </p:nvPr>
        </p:nvGraphicFramePr>
        <p:xfrm>
          <a:off x="334433" y="2216131"/>
          <a:ext cx="11523134" cy="2773680"/>
        </p:xfrm>
        <a:graphic>
          <a:graphicData uri="http://schemas.openxmlformats.org/drawingml/2006/table">
            <a:tbl>
              <a:tblPr bandRow="1">
                <a:noFill/>
                <a:tableStyleId>{698B8570-DD12-4A5B-AC46-290883BD7B1C}</a:tableStyleId>
              </a:tblPr>
              <a:tblGrid>
                <a:gridCol w="1523762">
                  <a:extLst>
                    <a:ext uri="{9D8B030D-6E8A-4147-A177-3AD203B41FA5}">
                      <a16:colId xmlns:a16="http://schemas.microsoft.com/office/drawing/2014/main" val="20000"/>
                    </a:ext>
                  </a:extLst>
                </a:gridCol>
                <a:gridCol w="4947850">
                  <a:extLst>
                    <a:ext uri="{9D8B030D-6E8A-4147-A177-3AD203B41FA5}">
                      <a16:colId xmlns:a16="http://schemas.microsoft.com/office/drawing/2014/main" val="20001"/>
                    </a:ext>
                  </a:extLst>
                </a:gridCol>
                <a:gridCol w="5051522">
                  <a:extLst>
                    <a:ext uri="{9D8B030D-6E8A-4147-A177-3AD203B41FA5}">
                      <a16:colId xmlns:a16="http://schemas.microsoft.com/office/drawing/2014/main" val="20002"/>
                    </a:ext>
                  </a:extLst>
                </a:gridCol>
              </a:tblGrid>
              <a:tr h="60865">
                <a:tc>
                  <a:txBody>
                    <a:bodyPr/>
                    <a:lstStyle/>
                    <a:p>
                      <a:pPr marL="0" marR="0" lvl="0" indent="0" algn="l" rtl="0">
                        <a:spcBef>
                          <a:spcPts val="0"/>
                        </a:spcBef>
                        <a:spcAft>
                          <a:spcPts val="0"/>
                        </a:spcAft>
                        <a:buNone/>
                      </a:pPr>
                      <a:r>
                        <a:rPr lang="en-GB" sz="1400" b="1" u="none" strike="noStrike" cap="none" dirty="0"/>
                        <a:t>ILO reference</a:t>
                      </a:r>
                      <a:endParaRPr sz="1400" b="1"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dirty="0"/>
                        <a:t>Teaching Activity (What the teachers do)</a:t>
                      </a:r>
                      <a:endParaRPr sz="1400" b="1"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1339041">
                <a:tc>
                  <a:txBody>
                    <a:bodyPr/>
                    <a:lstStyle/>
                    <a:p>
                      <a:pPr marL="0" marR="0" lvl="0" indent="0" algn="l" rtl="0">
                        <a:spcBef>
                          <a:spcPts val="0"/>
                        </a:spcBef>
                        <a:spcAft>
                          <a:spcPts val="0"/>
                        </a:spcAft>
                        <a:buNone/>
                      </a:pPr>
                      <a:endParaRPr lang="hr-HR" sz="1400" b="1" dirty="0">
                        <a:solidFill>
                          <a:srgbClr val="FF0000"/>
                        </a:solidFill>
                      </a:endParaRPr>
                    </a:p>
                    <a:p>
                      <a:pPr marL="0" marR="0" lvl="0" indent="0" algn="l" rtl="0">
                        <a:spcBef>
                          <a:spcPts val="0"/>
                        </a:spcBef>
                        <a:spcAft>
                          <a:spcPts val="0"/>
                        </a:spcAft>
                        <a:buNone/>
                      </a:pPr>
                      <a:r>
                        <a:rPr lang="en-US" sz="1400" b="1" dirty="0">
                          <a:solidFill>
                            <a:srgbClr val="FF0000"/>
                          </a:solidFill>
                        </a:rPr>
                        <a:t>Select</a:t>
                      </a:r>
                      <a:r>
                        <a:rPr lang="en-US" sz="1400" dirty="0">
                          <a:solidFill>
                            <a:srgbClr val="FF0000"/>
                          </a:solidFill>
                        </a:rPr>
                        <a:t> </a:t>
                      </a:r>
                      <a:r>
                        <a:rPr lang="en-US" sz="1400" dirty="0"/>
                        <a:t>and </a:t>
                      </a:r>
                      <a:r>
                        <a:rPr lang="en-US" sz="1400" b="1" dirty="0">
                          <a:solidFill>
                            <a:srgbClr val="FF0000"/>
                          </a:solidFill>
                        </a:rPr>
                        <a:t>apply</a:t>
                      </a:r>
                      <a:r>
                        <a:rPr lang="en-US" sz="1400" dirty="0">
                          <a:solidFill>
                            <a:srgbClr val="FF0000"/>
                          </a:solidFill>
                        </a:rPr>
                        <a:t> </a:t>
                      </a:r>
                      <a:r>
                        <a:rPr lang="en-US" sz="1400" dirty="0"/>
                        <a:t>appropriate statistical tests on data obtained from a HCI experiment, and </a:t>
                      </a:r>
                      <a:r>
                        <a:rPr lang="en-US" sz="1400" b="1" dirty="0">
                          <a:solidFill>
                            <a:srgbClr val="FF0000"/>
                          </a:solidFill>
                        </a:rPr>
                        <a:t>derive</a:t>
                      </a:r>
                      <a:r>
                        <a:rPr lang="en-US" sz="1400" dirty="0">
                          <a:solidFill>
                            <a:srgbClr val="FF0000"/>
                          </a:solidFill>
                        </a:rPr>
                        <a:t> </a:t>
                      </a:r>
                      <a:r>
                        <a:rPr lang="en-US" sz="1400" dirty="0"/>
                        <a:t>the conclusions according to their outcomes</a:t>
                      </a:r>
                      <a:r>
                        <a:rPr lang="en-GB" sz="1400" dirty="0"/>
                        <a:t> </a:t>
                      </a: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br>
                        <a:rPr lang="hr-HR" sz="1400" b="0" dirty="0"/>
                      </a:br>
                      <a:br>
                        <a:rPr lang="hr-HR" sz="1400" b="0" dirty="0"/>
                      </a:br>
                      <a:r>
                        <a:rPr lang="en-GB" sz="1400" b="1" dirty="0"/>
                        <a:t>TA </a:t>
                      </a:r>
                      <a:r>
                        <a:rPr lang="hr-HR" sz="1400" b="1" dirty="0"/>
                        <a:t>5 / </a:t>
                      </a:r>
                      <a:r>
                        <a:rPr lang="en-US" sz="1400" b="1" noProof="0" dirty="0"/>
                        <a:t>In-class</a:t>
                      </a:r>
                      <a:r>
                        <a:rPr lang="hr-HR" sz="1400" b="1" noProof="0" dirty="0"/>
                        <a:t> &amp; Online</a:t>
                      </a:r>
                      <a:br>
                        <a:rPr lang="hr-HR" sz="1400" b="1" noProof="0" dirty="0"/>
                      </a:br>
                      <a:endParaRPr lang="en-US" sz="1400" b="1" noProof="0" dirty="0"/>
                    </a:p>
                    <a:p>
                      <a:pPr marL="0" marR="0" lvl="0" indent="0" algn="l" rtl="0">
                        <a:spcBef>
                          <a:spcPts val="0"/>
                        </a:spcBef>
                        <a:spcAft>
                          <a:spcPts val="0"/>
                        </a:spcAft>
                        <a:buNone/>
                      </a:pPr>
                      <a:r>
                        <a:rPr lang="en-GB" sz="1400" b="0" i="0" u="none" strike="noStrike" cap="none" dirty="0">
                          <a:solidFill>
                            <a:schemeClr val="dk1"/>
                          </a:solidFill>
                          <a:effectLst/>
                          <a:latin typeface="Arial"/>
                          <a:ea typeface="Arial"/>
                          <a:cs typeface="Arial"/>
                          <a:sym typeface="Arial"/>
                        </a:rPr>
                        <a:t>Organize student presentations. Ask questions and encourage a collaborative discussion on the case study following each presentation. Evaluate the presentations / reports according to the rubric previously given. Provide feedback for each mock-up case (student/group) via LMS.</a:t>
                      </a:r>
                      <a:r>
                        <a:rPr lang="en-GB" sz="1400" b="0" dirty="0"/>
                        <a:t> </a:t>
                      </a:r>
                      <a:endParaRPr sz="1400" b="0" dirty="0"/>
                    </a:p>
                  </a:txBody>
                  <a:tcPr marL="68575" marR="68575" marT="0" marB="0"/>
                </a:tc>
                <a:tc>
                  <a:txBody>
                    <a:bodyPr/>
                    <a:lstStyle/>
                    <a:p>
                      <a:pPr marL="0" marR="0" lvl="0" indent="0" algn="l" rtl="0">
                        <a:spcBef>
                          <a:spcPts val="0"/>
                        </a:spcBef>
                        <a:spcAft>
                          <a:spcPts val="0"/>
                        </a:spcAft>
                        <a:buNone/>
                      </a:pPr>
                      <a:br>
                        <a:rPr lang="hr-HR" sz="1400" b="1" dirty="0"/>
                      </a:br>
                      <a:br>
                        <a:rPr lang="hr-HR" sz="1400" b="1" dirty="0"/>
                      </a:br>
                      <a:br>
                        <a:rPr lang="hr-HR" sz="1400" b="1" dirty="0"/>
                      </a:br>
                      <a:r>
                        <a:rPr lang="en-GB" sz="1400" b="1" dirty="0"/>
                        <a:t>LA </a:t>
                      </a:r>
                      <a:r>
                        <a:rPr lang="hr-HR" sz="1400" b="1" dirty="0"/>
                        <a:t>5 / </a:t>
                      </a:r>
                      <a:r>
                        <a:rPr lang="en-US" sz="1400" b="1" noProof="0" dirty="0"/>
                        <a:t>In-class</a:t>
                      </a:r>
                    </a:p>
                    <a:p>
                      <a:pPr marL="0" marR="0" lvl="0" indent="0" algn="l" rtl="0">
                        <a:spcBef>
                          <a:spcPts val="0"/>
                        </a:spcBef>
                        <a:spcAft>
                          <a:spcPts val="0"/>
                        </a:spcAft>
                        <a:buNone/>
                      </a:pPr>
                      <a:r>
                        <a:rPr lang="en-US" sz="1400" b="0" i="0" u="none" strike="noStrike" cap="none" dirty="0">
                          <a:solidFill>
                            <a:schemeClr val="dk1"/>
                          </a:solidFill>
                          <a:effectLst/>
                          <a:latin typeface="Arial"/>
                          <a:ea typeface="Arial"/>
                          <a:cs typeface="Arial"/>
                          <a:sym typeface="Arial"/>
                        </a:rPr>
                        <a:t>Present the results of the mock-up case analysis. Answer the teacher's questions and actively participate in the joint discussion of other cases.</a:t>
                      </a:r>
                      <a:r>
                        <a:rPr lang="en-GB" sz="1400" b="0" dirty="0"/>
                        <a:t> </a:t>
                      </a:r>
                      <a:endParaRPr sz="1400" b="0" dirty="0"/>
                    </a:p>
                  </a:txBody>
                  <a:tcPr marL="68575" marR="68575" marT="0" marB="0"/>
                </a:tc>
                <a:extLst>
                  <a:ext uri="{0D108BD9-81ED-4DB2-BD59-A6C34878D82A}">
                    <a16:rowId xmlns:a16="http://schemas.microsoft.com/office/drawing/2014/main" val="10001"/>
                  </a:ext>
                </a:extLst>
              </a:tr>
            </a:tbl>
          </a:graphicData>
        </a:graphic>
      </p:graphicFrame>
      <p:sp>
        <p:nvSpPr>
          <p:cNvPr id="394" name="Google Shape;394;p8"/>
          <p:cNvSpPr/>
          <p:nvPr/>
        </p:nvSpPr>
        <p:spPr>
          <a:xfrm>
            <a:off x="8185117" y="434404"/>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Week</a:t>
            </a:r>
            <a:r>
              <a:rPr lang="hr-HR" sz="2000" dirty="0">
                <a:solidFill>
                  <a:schemeClr val="dk1"/>
                </a:solidFill>
                <a:latin typeface="Arial"/>
                <a:ea typeface="Arial"/>
                <a:cs typeface="Arial"/>
                <a:sym typeface="Arial"/>
              </a:rPr>
              <a:t> 2</a:t>
            </a:r>
            <a:endParaRPr dirty="0"/>
          </a:p>
        </p:txBody>
      </p:sp>
    </p:spTree>
    <p:extLst>
      <p:ext uri="{BB962C8B-B14F-4D97-AF65-F5344CB8AC3E}">
        <p14:creationId xmlns:p14="http://schemas.microsoft.com/office/powerpoint/2010/main" val="259537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2081</Words>
  <Application>Microsoft Office PowerPoint</Application>
  <PresentationFormat>Widescreen</PresentationFormat>
  <Paragraphs>167</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Calibri</vt:lpstr>
      <vt:lpstr>Arial</vt:lpstr>
      <vt:lpstr>Play</vt:lpstr>
      <vt:lpstr>Georgia</vt:lpstr>
      <vt:lpstr>Arial</vt:lpstr>
      <vt:lpstr>Office Theme</vt:lpstr>
      <vt:lpstr>KTH_PPT-mall</vt:lpstr>
      <vt:lpstr>BLISS- Blended Learning Implementation for reSilient, acceSsible and efficient higher education</vt:lpstr>
      <vt:lpstr>EdUnit Overview</vt:lpstr>
      <vt:lpstr>Unit Overview</vt:lpstr>
      <vt:lpstr>EdUnit Overview</vt:lpstr>
      <vt:lpstr>Constructive Alignment: ILO </vt:lpstr>
      <vt:lpstr>Constructive Alignment: TLAs</vt:lpstr>
      <vt:lpstr>Constructive Alignment: TLAs</vt:lpstr>
      <vt:lpstr>Materials</vt:lpstr>
      <vt:lpstr>Constructive Alignment: TLAs</vt:lpstr>
      <vt:lpstr>Constructive Alignment: TLAs</vt:lpstr>
      <vt:lpstr>Materials</vt:lpstr>
      <vt:lpstr>Constructive Alignment: ATs</vt:lpstr>
      <vt:lpstr>Constructive Alignment: AT examples (1/3)</vt:lpstr>
      <vt:lpstr>Constructive Alignment: AT examples (2/3)</vt:lpstr>
      <vt:lpstr>Constructive Alignment: AT examples (3/3)</vt:lpstr>
      <vt:lpstr>EdUnit generalities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BLISS- Blended Learning Implementation for reSilient, acceSsible and efficient higher education</dc:title>
  <dc:creator>Emmanuel Francalanza</dc:creator>
  <cp:lastModifiedBy>Antonio Maffei</cp:lastModifiedBy>
  <cp:revision>16</cp:revision>
  <dcterms:created xsi:type="dcterms:W3CDTF">2024-06-26T05:02:21Z</dcterms:created>
  <dcterms:modified xsi:type="dcterms:W3CDTF">2025-04-14T07:47:06Z</dcterms:modified>
</cp:coreProperties>
</file>